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48D0A88-DC7C-47BF-9CAE-76BE69EE7587}">
          <p14:sldIdLst>
            <p14:sldId id="256"/>
            <p14:sldId id="257"/>
            <p14:sldId id="258"/>
            <p14:sldId id="259"/>
            <p14:sldId id="260"/>
            <p14:sldId id="262"/>
            <p14:sldId id="265"/>
            <p14:sldId id="264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0683E-7793-483D-BCFB-DB114AA4D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6th </a:t>
            </a:r>
            <a:r>
              <a:rPr lang="pl-PL" dirty="0" err="1"/>
              <a:t>year</a:t>
            </a:r>
            <a:r>
              <a:rPr lang="pl-PL" dirty="0"/>
              <a:t> </a:t>
            </a:r>
            <a:r>
              <a:rPr lang="pl-PL" dirty="0" err="1"/>
              <a:t>clerkship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922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B5DFA-5183-40A3-A2F9-BA89FA7E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/>
              <a:t>Where</a:t>
            </a:r>
            <a:r>
              <a:rPr lang="pl-PL" b="1" dirty="0"/>
              <a:t> </a:t>
            </a:r>
            <a:r>
              <a:rPr lang="pl-PL" b="1" dirty="0" err="1"/>
              <a:t>you</a:t>
            </a:r>
            <a:r>
              <a:rPr lang="pl-PL" b="1" dirty="0"/>
              <a:t> </a:t>
            </a:r>
            <a:r>
              <a:rPr lang="pl-PL" b="1" dirty="0" err="1"/>
              <a:t>can</a:t>
            </a:r>
            <a:r>
              <a:rPr lang="pl-PL" b="1" dirty="0"/>
              <a:t> </a:t>
            </a:r>
            <a:r>
              <a:rPr lang="pl-PL" b="1" dirty="0" err="1"/>
              <a:t>find</a:t>
            </a:r>
            <a:r>
              <a:rPr lang="pl-PL" b="1" dirty="0"/>
              <a:t> </a:t>
            </a:r>
            <a:r>
              <a:rPr lang="pl-PL" b="1" dirty="0" err="1"/>
              <a:t>all</a:t>
            </a:r>
            <a:r>
              <a:rPr lang="pl-PL" b="1" dirty="0"/>
              <a:t> the </a:t>
            </a:r>
            <a:r>
              <a:rPr lang="pl-PL" b="1" dirty="0" err="1"/>
              <a:t>above</a:t>
            </a:r>
            <a:r>
              <a:rPr lang="pl-PL" b="1" dirty="0"/>
              <a:t> </a:t>
            </a:r>
            <a:r>
              <a:rPr lang="pl-PL" b="1" dirty="0" err="1"/>
              <a:t>documents</a:t>
            </a:r>
            <a:r>
              <a:rPr lang="pl-PL" b="1" dirty="0"/>
              <a:t> and </a:t>
            </a:r>
            <a:r>
              <a:rPr lang="pl-PL" b="1" dirty="0" err="1"/>
              <a:t>information</a:t>
            </a:r>
            <a:r>
              <a:rPr lang="pl-PL" b="1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BA038D-2D36-45AE-8992-C094E291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Information on 6th </a:t>
            </a:r>
            <a:r>
              <a:rPr lang="pl-PL" dirty="0" err="1"/>
              <a:t>year</a:t>
            </a:r>
            <a:r>
              <a:rPr lang="pl-PL" dirty="0"/>
              <a:t> </a:t>
            </a:r>
            <a:r>
              <a:rPr lang="pl-PL" dirty="0" err="1"/>
              <a:t>clerkship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found</a:t>
            </a:r>
            <a:r>
              <a:rPr lang="pl-PL" dirty="0"/>
              <a:t> on the </a:t>
            </a:r>
            <a:r>
              <a:rPr lang="pl-PL" dirty="0" err="1"/>
              <a:t>website</a:t>
            </a:r>
            <a:r>
              <a:rPr lang="pl-PL" dirty="0"/>
              <a:t>: </a:t>
            </a:r>
            <a:r>
              <a:rPr lang="pl-PL" sz="3600" b="1" dirty="0"/>
              <a:t>study.cm.umk.pl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 MEDICINE </a:t>
            </a:r>
            <a:r>
              <a:rPr lang="pl-PL" dirty="0" err="1">
                <a:sym typeface="Wingdings" panose="05000000000000000000" pitchFamily="2" charset="2"/>
              </a:rPr>
              <a:t>section</a:t>
            </a:r>
            <a:r>
              <a:rPr lang="pl-PL" dirty="0">
                <a:sym typeface="Wingdings" panose="05000000000000000000" pitchFamily="2" charset="2"/>
              </a:rPr>
              <a:t> (</a:t>
            </a:r>
            <a:r>
              <a:rPr lang="pl-PL" dirty="0" err="1">
                <a:sym typeface="Wingdings" panose="05000000000000000000" pitchFamily="2" charset="2"/>
              </a:rPr>
              <a:t>at</a:t>
            </a:r>
            <a:r>
              <a:rPr lang="pl-PL" dirty="0">
                <a:sym typeface="Wingdings" panose="05000000000000000000" pitchFamily="2" charset="2"/>
              </a:rPr>
              <a:t> the </a:t>
            </a:r>
            <a:r>
              <a:rPr lang="pl-PL" dirty="0" err="1">
                <a:sym typeface="Wingdings" panose="05000000000000000000" pitchFamily="2" charset="2"/>
              </a:rPr>
              <a:t>bottom</a:t>
            </a:r>
            <a:r>
              <a:rPr lang="pl-PL" dirty="0">
                <a:sym typeface="Wingdings" panose="05000000000000000000" pitchFamily="2" charset="2"/>
              </a:rPr>
              <a:t> of the </a:t>
            </a:r>
            <a:r>
              <a:rPr lang="pl-PL" dirty="0" err="1">
                <a:sym typeface="Wingdings" panose="05000000000000000000" pitchFamily="2" charset="2"/>
              </a:rPr>
              <a:t>webpage</a:t>
            </a:r>
            <a:r>
              <a:rPr lang="pl-PL" dirty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6th </a:t>
            </a:r>
            <a:r>
              <a:rPr lang="pl-PL" dirty="0" err="1">
                <a:sym typeface="Wingdings" panose="05000000000000000000" pitchFamily="2" charset="2"/>
              </a:rPr>
              <a:t>year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clerkship</a:t>
            </a:r>
            <a:r>
              <a:rPr lang="pl-PL" dirty="0">
                <a:sym typeface="Wingdings" panose="05000000000000000000" pitchFamily="2" charset="2"/>
              </a:rPr>
              <a:t> and </a:t>
            </a:r>
            <a:r>
              <a:rPr lang="pl-PL" dirty="0" err="1">
                <a:sym typeface="Wingdings" panose="05000000000000000000" pitchFamily="2" charset="2"/>
              </a:rPr>
              <a:t>final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exam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235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55C90-02AD-405F-9B0D-141A1BC0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59794"/>
            <a:ext cx="9601196" cy="857553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IMPORTANT DATES</a:t>
            </a:r>
            <a:r>
              <a:rPr lang="pl-PL" sz="3600" dirty="0"/>
              <a:t>:</a:t>
            </a:r>
            <a:br>
              <a:rPr lang="pl-PL" sz="3600" dirty="0"/>
            </a:br>
            <a:r>
              <a:rPr lang="pl-PL" sz="2200" b="1" dirty="0"/>
              <a:t>22nd May 2026</a:t>
            </a:r>
            <a:r>
              <a:rPr lang="pl-PL" sz="2200" dirty="0"/>
              <a:t>– </a:t>
            </a:r>
            <a:r>
              <a:rPr lang="pl-PL" sz="2200" dirty="0" err="1"/>
              <a:t>declarations</a:t>
            </a:r>
            <a:r>
              <a:rPr lang="pl-PL" sz="2200" dirty="0"/>
              <a:t> </a:t>
            </a:r>
            <a:r>
              <a:rPr lang="pl-PL" sz="2200" dirty="0" err="1"/>
              <a:t>if</a:t>
            </a:r>
            <a:r>
              <a:rPr lang="pl-PL" sz="2200" dirty="0"/>
              <a:t> </a:t>
            </a:r>
            <a:r>
              <a:rPr lang="pl-PL" sz="2200" dirty="0" err="1"/>
              <a:t>you</a:t>
            </a:r>
            <a:r>
              <a:rPr lang="pl-PL" sz="2200" dirty="0"/>
              <a:t> do 6th </a:t>
            </a:r>
            <a:r>
              <a:rPr lang="pl-PL" sz="2200" dirty="0" err="1"/>
              <a:t>year</a:t>
            </a:r>
            <a:r>
              <a:rPr lang="pl-PL" sz="2200" dirty="0"/>
              <a:t> </a:t>
            </a:r>
            <a:r>
              <a:rPr lang="pl-PL" sz="2200" dirty="0" err="1"/>
              <a:t>courses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200" dirty="0"/>
              <a:t>in </a:t>
            </a:r>
            <a:r>
              <a:rPr lang="pl-PL" sz="2200" u="sng" dirty="0"/>
              <a:t>Bydgoszcz </a:t>
            </a:r>
            <a:r>
              <a:rPr lang="pl-PL" sz="2200" u="sng" dirty="0" err="1"/>
              <a:t>or</a:t>
            </a:r>
            <a:r>
              <a:rPr lang="pl-PL" sz="2200" u="sng" dirty="0"/>
              <a:t> </a:t>
            </a:r>
            <a:r>
              <a:rPr lang="pl-PL" sz="2200" u="sng" dirty="0" err="1"/>
              <a:t>abroad</a:t>
            </a:r>
            <a:r>
              <a:rPr lang="pl-PL" sz="2200" u="sng" dirty="0"/>
              <a:t> </a:t>
            </a:r>
            <a:br>
              <a:rPr lang="pl-PL" sz="2200" u="sng" dirty="0"/>
            </a:br>
            <a:r>
              <a:rPr lang="pl-PL" sz="2200" dirty="0" err="1"/>
              <a:t>or</a:t>
            </a:r>
            <a:r>
              <a:rPr lang="pl-PL" sz="2200" dirty="0"/>
              <a:t> </a:t>
            </a:r>
            <a:r>
              <a:rPr lang="pl-PL" sz="2200" dirty="0" err="1"/>
              <a:t>only</a:t>
            </a:r>
            <a:r>
              <a:rPr lang="pl-PL" sz="2200" dirty="0"/>
              <a:t> </a:t>
            </a:r>
            <a:r>
              <a:rPr lang="pl-PL" sz="2200" dirty="0" err="1"/>
              <a:t>some</a:t>
            </a:r>
            <a:r>
              <a:rPr lang="pl-PL" sz="2200" dirty="0"/>
              <a:t> of </a:t>
            </a:r>
            <a:r>
              <a:rPr lang="pl-PL" sz="2200" dirty="0" err="1"/>
              <a:t>them</a:t>
            </a:r>
            <a:r>
              <a:rPr lang="pl-PL" sz="2200" dirty="0"/>
              <a:t> </a:t>
            </a:r>
            <a:r>
              <a:rPr lang="pl-PL" sz="2200" dirty="0" err="1"/>
              <a:t>here</a:t>
            </a:r>
            <a:r>
              <a:rPr lang="pl-PL" sz="2200" dirty="0"/>
              <a:t> and </a:t>
            </a:r>
            <a:r>
              <a:rPr lang="pl-PL" sz="2200" dirty="0" err="1"/>
              <a:t>some</a:t>
            </a:r>
            <a:r>
              <a:rPr lang="pl-PL" sz="2200" dirty="0"/>
              <a:t> in </a:t>
            </a:r>
            <a:r>
              <a:rPr lang="pl-PL" sz="2200" dirty="0" err="1"/>
              <a:t>different</a:t>
            </a:r>
            <a:r>
              <a:rPr lang="pl-PL" sz="2200" dirty="0"/>
              <a:t> country </a:t>
            </a:r>
            <a:br>
              <a:rPr lang="pl-PL" sz="2200" dirty="0"/>
            </a:br>
            <a:r>
              <a:rPr lang="pl-PL" sz="2200" dirty="0"/>
              <a:t>(</a:t>
            </a:r>
            <a:r>
              <a:rPr lang="pl-PL" sz="2200" b="1" dirty="0"/>
              <a:t>E-MAIL</a:t>
            </a:r>
            <a:r>
              <a:rPr lang="pl-PL" sz="2200" dirty="0"/>
              <a:t> </a:t>
            </a:r>
            <a:r>
              <a:rPr lang="pl-PL" sz="2200" dirty="0" err="1"/>
              <a:t>please</a:t>
            </a:r>
            <a:r>
              <a:rPr lang="pl-PL" sz="2200" dirty="0"/>
              <a:t>)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1E07F1E-3A6A-4D94-A991-7382028B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26" y="2405478"/>
            <a:ext cx="4718304" cy="576262"/>
          </a:xfrm>
        </p:spPr>
        <p:txBody>
          <a:bodyPr/>
          <a:lstStyle/>
          <a:p>
            <a:pPr algn="ctr"/>
            <a:r>
              <a:rPr lang="pl-PL" dirty="0"/>
              <a:t>Bydgoszcz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39C1267-FBC5-41BC-BAE4-1F313598E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3145290"/>
            <a:ext cx="4718304" cy="2632605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/>
              <a:t>22nd May 26 </a:t>
            </a:r>
            <a:r>
              <a:rPr lang="pl-PL" dirty="0"/>
              <a:t>- </a:t>
            </a:r>
            <a:r>
              <a:rPr lang="pl-PL" dirty="0" err="1"/>
              <a:t>selected</a:t>
            </a:r>
            <a:r>
              <a:rPr lang="pl-PL" dirty="0"/>
              <a:t> specialty form 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449FA9E-4F4C-4C81-AD5D-7ADCBE3AA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2405478"/>
            <a:ext cx="4718304" cy="576262"/>
          </a:xfrm>
        </p:spPr>
        <p:txBody>
          <a:bodyPr/>
          <a:lstStyle/>
          <a:p>
            <a:pPr algn="ctr"/>
            <a:r>
              <a:rPr lang="pl-PL" dirty="0" err="1"/>
              <a:t>abroad</a:t>
            </a:r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46346AF5-E731-4A20-B589-26A42E3F3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981740"/>
            <a:ext cx="4718304" cy="3081603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/>
              <a:t>22nd May 26 </a:t>
            </a:r>
            <a:r>
              <a:rPr lang="pl-PL" dirty="0"/>
              <a:t>– </a:t>
            </a:r>
            <a:r>
              <a:rPr lang="pl-PL" b="1" i="1" dirty="0" err="1"/>
              <a:t>request</a:t>
            </a:r>
            <a:r>
              <a:rPr lang="pl-PL" b="1" i="1" dirty="0"/>
              <a:t> form </a:t>
            </a:r>
            <a:r>
              <a:rPr lang="pl-PL" dirty="0"/>
              <a:t>(</a:t>
            </a:r>
            <a:r>
              <a:rPr lang="pl-PL" u="sng" dirty="0" err="1"/>
              <a:t>even</a:t>
            </a:r>
            <a:r>
              <a:rPr lang="pl-PL" u="sng" dirty="0"/>
              <a:t> </a:t>
            </a:r>
            <a:r>
              <a:rPr lang="pl-PL" u="sng" dirty="0" err="1"/>
              <a:t>if</a:t>
            </a:r>
            <a:r>
              <a:rPr lang="pl-PL" u="sng" dirty="0"/>
              <a:t> </a:t>
            </a:r>
            <a:r>
              <a:rPr lang="pl-PL" u="sng" dirty="0" err="1"/>
              <a:t>you</a:t>
            </a:r>
            <a:r>
              <a:rPr lang="pl-PL" u="sng" dirty="0"/>
              <a:t> do </a:t>
            </a:r>
            <a:r>
              <a:rPr lang="pl-PL" u="sng" dirty="0" err="1"/>
              <a:t>only</a:t>
            </a:r>
            <a:r>
              <a:rPr lang="pl-PL" u="sng" dirty="0"/>
              <a:t> 1 </a:t>
            </a:r>
            <a:r>
              <a:rPr lang="pl-PL" u="sng" dirty="0" err="1"/>
              <a:t>course</a:t>
            </a:r>
            <a:r>
              <a:rPr lang="pl-PL" u="sng" dirty="0"/>
              <a:t> </a:t>
            </a:r>
            <a:r>
              <a:rPr lang="pl-PL" u="sng" dirty="0" err="1"/>
              <a:t>abroad</a:t>
            </a:r>
            <a:r>
              <a:rPr lang="pl-PL" dirty="0"/>
              <a:t>)</a:t>
            </a:r>
          </a:p>
          <a:p>
            <a:r>
              <a:rPr lang="pl-PL" b="1" dirty="0"/>
              <a:t>14th August </a:t>
            </a:r>
            <a:r>
              <a:rPr lang="pl-PL" dirty="0"/>
              <a:t>(but </a:t>
            </a:r>
            <a:r>
              <a:rPr lang="pl-PL" dirty="0" err="1"/>
              <a:t>preferably</a:t>
            </a:r>
            <a:r>
              <a:rPr lang="pl-PL" dirty="0"/>
              <a:t> </a:t>
            </a:r>
            <a:r>
              <a:rPr lang="pl-PL" dirty="0" err="1"/>
              <a:t>earlier</a:t>
            </a:r>
            <a:r>
              <a:rPr lang="pl-PL" dirty="0"/>
              <a:t> –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here</a:t>
            </a:r>
            <a:r>
              <a:rPr lang="pl-PL" dirty="0"/>
              <a:t> in Bydgoszcz) – </a:t>
            </a:r>
            <a:r>
              <a:rPr lang="pl-PL" b="1" i="1" dirty="0" err="1"/>
              <a:t>statement</a:t>
            </a:r>
            <a:r>
              <a:rPr lang="pl-PL" dirty="0"/>
              <a:t> (</a:t>
            </a:r>
            <a:r>
              <a:rPr lang="pl-PL" u="sng" dirty="0" err="1"/>
              <a:t>even</a:t>
            </a:r>
            <a:r>
              <a:rPr lang="pl-PL" u="sng" dirty="0"/>
              <a:t> </a:t>
            </a:r>
            <a:r>
              <a:rPr lang="pl-PL" u="sng" dirty="0" err="1"/>
              <a:t>if</a:t>
            </a:r>
            <a:r>
              <a:rPr lang="pl-PL" u="sng" dirty="0"/>
              <a:t> </a:t>
            </a:r>
            <a:r>
              <a:rPr lang="pl-PL" u="sng" dirty="0" err="1"/>
              <a:t>you</a:t>
            </a:r>
            <a:r>
              <a:rPr lang="pl-PL" u="sng" dirty="0"/>
              <a:t> do </a:t>
            </a:r>
            <a:r>
              <a:rPr lang="pl-PL" u="sng" dirty="0" err="1"/>
              <a:t>only</a:t>
            </a:r>
            <a:r>
              <a:rPr lang="pl-PL" u="sng" dirty="0"/>
              <a:t> 1 </a:t>
            </a:r>
            <a:r>
              <a:rPr lang="pl-PL" u="sng" dirty="0" err="1"/>
              <a:t>course</a:t>
            </a:r>
            <a:r>
              <a:rPr lang="pl-PL" u="sng" dirty="0"/>
              <a:t> </a:t>
            </a:r>
            <a:r>
              <a:rPr lang="pl-PL" u="sng" dirty="0" err="1"/>
              <a:t>abroad</a:t>
            </a:r>
            <a:r>
              <a:rPr lang="pl-PL" dirty="0"/>
              <a:t>)</a:t>
            </a:r>
          </a:p>
          <a:p>
            <a:r>
              <a:rPr lang="pl-PL" b="1" dirty="0"/>
              <a:t>*14th August </a:t>
            </a:r>
            <a:r>
              <a:rPr lang="pl-PL" dirty="0"/>
              <a:t>(</a:t>
            </a:r>
            <a:r>
              <a:rPr lang="pl-PL" dirty="0" err="1"/>
              <a:t>preferably</a:t>
            </a:r>
            <a:r>
              <a:rPr lang="pl-PL" dirty="0"/>
              <a:t> </a:t>
            </a:r>
            <a:r>
              <a:rPr lang="pl-PL" dirty="0" err="1"/>
              <a:t>earlier</a:t>
            </a:r>
            <a:r>
              <a:rPr lang="pl-PL" dirty="0"/>
              <a:t>) – </a:t>
            </a:r>
            <a:r>
              <a:rPr lang="pl-PL" b="1" i="1" dirty="0" err="1"/>
              <a:t>petition</a:t>
            </a:r>
            <a:r>
              <a:rPr lang="pl-PL" i="1" dirty="0"/>
              <a:t> </a:t>
            </a:r>
            <a:r>
              <a:rPr lang="pl-PL" dirty="0"/>
              <a:t>to Vice-Dean for student </a:t>
            </a:r>
            <a:r>
              <a:rPr lang="pl-PL" dirty="0" err="1"/>
              <a:t>affairs</a:t>
            </a:r>
            <a:r>
              <a:rPr lang="pl-PL" dirty="0"/>
              <a:t> and </a:t>
            </a:r>
            <a:r>
              <a:rPr lang="pl-PL" dirty="0" err="1"/>
              <a:t>didactics</a:t>
            </a:r>
            <a:r>
              <a:rPr lang="pl-PL" dirty="0"/>
              <a:t>, dr hab. Natalia Ukleja-Sokołowska, prof. UMK, for </a:t>
            </a:r>
            <a:r>
              <a:rPr lang="pl-PL" dirty="0" err="1"/>
              <a:t>shortening</a:t>
            </a:r>
            <a:r>
              <a:rPr lang="pl-PL" dirty="0"/>
              <a:t> period of </a:t>
            </a:r>
            <a:r>
              <a:rPr lang="pl-PL" dirty="0" err="1"/>
              <a:t>placement</a:t>
            </a:r>
            <a:r>
              <a:rPr lang="pl-PL" dirty="0"/>
              <a:t> –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that’s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case</a:t>
            </a:r>
            <a:endParaRPr lang="pl-PL" dirty="0"/>
          </a:p>
          <a:p>
            <a:r>
              <a:rPr lang="pl-PL" b="1" dirty="0"/>
              <a:t>14th August </a:t>
            </a:r>
            <a:r>
              <a:rPr lang="pl-PL" dirty="0"/>
              <a:t>– </a:t>
            </a:r>
            <a:r>
              <a:rPr lang="pl-PL" b="1" i="1" dirty="0" err="1"/>
              <a:t>original</a:t>
            </a:r>
            <a:r>
              <a:rPr lang="pl-PL" b="1" i="1" dirty="0"/>
              <a:t> </a:t>
            </a:r>
            <a:r>
              <a:rPr lang="pl-PL" b="1" i="1" dirty="0" err="1"/>
              <a:t>copies</a:t>
            </a:r>
            <a:r>
              <a:rPr lang="pl-PL" b="1" i="1" dirty="0"/>
              <a:t> of the </a:t>
            </a:r>
            <a:r>
              <a:rPr lang="pl-PL" b="1" i="1" dirty="0" err="1"/>
              <a:t>agreement</a:t>
            </a:r>
            <a:r>
              <a:rPr lang="pl-PL" b="1" i="1" dirty="0"/>
              <a:t> </a:t>
            </a:r>
            <a:r>
              <a:rPr lang="pl-PL" dirty="0" err="1"/>
              <a:t>signed</a:t>
            </a:r>
            <a:r>
              <a:rPr lang="pl-PL" dirty="0"/>
              <a:t> by the </a:t>
            </a:r>
            <a:r>
              <a:rPr lang="pl-PL" dirty="0" err="1"/>
              <a:t>hospital</a:t>
            </a:r>
            <a:r>
              <a:rPr lang="pl-PL" dirty="0"/>
              <a:t> and </a:t>
            </a:r>
            <a:r>
              <a:rPr lang="pl-PL" dirty="0" err="1"/>
              <a:t>you</a:t>
            </a:r>
            <a:r>
              <a:rPr lang="pl-PL" dirty="0"/>
              <a:t> (2 </a:t>
            </a:r>
            <a:r>
              <a:rPr lang="pl-PL" dirty="0" err="1"/>
              <a:t>copies</a:t>
            </a:r>
            <a:r>
              <a:rPr lang="pl-PL" dirty="0"/>
              <a:t> per </a:t>
            </a:r>
            <a:r>
              <a:rPr lang="pl-PL" dirty="0" err="1"/>
              <a:t>hospital</a:t>
            </a:r>
            <a:r>
              <a:rPr lang="pl-PL" dirty="0"/>
              <a:t>/</a:t>
            </a:r>
            <a:r>
              <a:rPr lang="pl-PL" dirty="0" err="1"/>
              <a:t>clinic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401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0CBE187-2824-4105-BBC8-AAE33F4A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r>
              <a:rPr lang="pl-PL" sz="3200" b="1" dirty="0"/>
              <a:t>DOCUMENTS: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48455F4-7A2B-401A-9261-62AE6813D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503714"/>
            <a:ext cx="2971800" cy="337215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pl-PL" dirty="0" err="1"/>
              <a:t>Selected</a:t>
            </a:r>
            <a:r>
              <a:rPr lang="pl-PL" dirty="0"/>
              <a:t> specialty form </a:t>
            </a:r>
          </a:p>
          <a:p>
            <a:pPr marL="457200" indent="-457200">
              <a:buAutoNum type="arabicPeriod"/>
            </a:pPr>
            <a:r>
              <a:rPr lang="pl-PL" dirty="0" err="1"/>
              <a:t>Request</a:t>
            </a:r>
            <a:r>
              <a:rPr lang="pl-PL" dirty="0"/>
              <a:t> </a:t>
            </a:r>
          </a:p>
          <a:p>
            <a:pPr marL="457200" indent="-457200">
              <a:buAutoNum type="arabicPeriod"/>
            </a:pPr>
            <a:r>
              <a:rPr lang="pl-PL" dirty="0"/>
              <a:t>Statement </a:t>
            </a:r>
          </a:p>
          <a:p>
            <a:pPr marL="457200" indent="-457200">
              <a:buAutoNum type="arabicPeriod"/>
            </a:pPr>
            <a:r>
              <a:rPr lang="pl-PL" dirty="0" err="1"/>
              <a:t>Petition</a:t>
            </a:r>
            <a:r>
              <a:rPr lang="pl-PL" dirty="0"/>
              <a:t> to </a:t>
            </a:r>
            <a:r>
              <a:rPr lang="pl-PL" dirty="0" err="1"/>
              <a:t>shorten</a:t>
            </a:r>
            <a:r>
              <a:rPr lang="pl-PL" dirty="0"/>
              <a:t> the period of </a:t>
            </a:r>
            <a:r>
              <a:rPr lang="pl-PL" dirty="0" err="1"/>
              <a:t>placement</a:t>
            </a: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/>
              <a:t>*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longer</a:t>
            </a:r>
            <a:r>
              <a:rPr lang="pl-PL" dirty="0"/>
              <a:t> </a:t>
            </a:r>
            <a:r>
              <a:rPr lang="pl-PL" dirty="0" err="1"/>
              <a:t>hours</a:t>
            </a:r>
            <a:r>
              <a:rPr lang="pl-PL" dirty="0"/>
              <a:t> but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u="sng" dirty="0" err="1"/>
              <a:t>stick</a:t>
            </a:r>
            <a:r>
              <a:rPr lang="pl-PL" u="sng" dirty="0"/>
              <a:t> to the </a:t>
            </a:r>
            <a:r>
              <a:rPr lang="pl-PL" u="sng" dirty="0" err="1"/>
              <a:t>time</a:t>
            </a:r>
            <a:r>
              <a:rPr lang="pl-PL" u="sng" dirty="0"/>
              <a:t> </a:t>
            </a:r>
            <a:r>
              <a:rPr lang="pl-PL" u="sng" dirty="0" err="1"/>
              <a:t>frame</a:t>
            </a:r>
            <a:r>
              <a:rPr lang="pl-PL" u="sng" dirty="0"/>
              <a:t> </a:t>
            </a:r>
            <a:r>
              <a:rPr lang="pl-PL" dirty="0"/>
              <a:t>– </a:t>
            </a:r>
            <a:r>
              <a:rPr lang="pl-PL" u="sng" dirty="0"/>
              <a:t>no </a:t>
            </a:r>
            <a:r>
              <a:rPr lang="pl-PL" u="sng" dirty="0" err="1"/>
              <a:t>petition</a:t>
            </a:r>
            <a:r>
              <a:rPr lang="pl-PL" u="sng" dirty="0"/>
              <a:t> </a:t>
            </a:r>
            <a:r>
              <a:rPr lang="pl-PL" u="sng" dirty="0" err="1"/>
              <a:t>needed</a:t>
            </a:r>
            <a:endParaRPr lang="pl-PL" u="sng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53167C-FCEF-4FC5-8518-76A0ACFE9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8881" y="2503715"/>
            <a:ext cx="6827717" cy="3481010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b="1" dirty="0"/>
              <a:t>3 </a:t>
            </a:r>
            <a:r>
              <a:rPr lang="pl-PL" dirty="0" err="1"/>
              <a:t>specialties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chose</a:t>
            </a:r>
            <a:r>
              <a:rPr lang="pl-PL" dirty="0"/>
              <a:t> </a:t>
            </a:r>
            <a:r>
              <a:rPr lang="pl-PL" b="1" dirty="0"/>
              <a:t>in order of </a:t>
            </a:r>
            <a:r>
              <a:rPr lang="pl-PL" b="1" dirty="0" err="1"/>
              <a:t>your</a:t>
            </a:r>
            <a:r>
              <a:rPr lang="pl-PL" b="1" dirty="0"/>
              <a:t> </a:t>
            </a:r>
            <a:r>
              <a:rPr lang="pl-PL" b="1" dirty="0" err="1"/>
              <a:t>preference</a:t>
            </a:r>
            <a:endParaRPr lang="pl-PL" dirty="0"/>
          </a:p>
          <a:p>
            <a:r>
              <a:rPr lang="pl-PL" b="1" dirty="0" err="1"/>
              <a:t>both</a:t>
            </a:r>
            <a:r>
              <a:rPr lang="pl-PL" b="1" dirty="0"/>
              <a:t> </a:t>
            </a:r>
            <a:r>
              <a:rPr lang="pl-PL" b="1" dirty="0" err="1"/>
              <a:t>Polish</a:t>
            </a:r>
            <a:r>
              <a:rPr lang="pl-PL" b="1" dirty="0"/>
              <a:t> and English </a:t>
            </a:r>
            <a:r>
              <a:rPr lang="pl-PL" dirty="0" err="1"/>
              <a:t>versions</a:t>
            </a:r>
            <a:r>
              <a:rPr lang="pl-PL" dirty="0"/>
              <a:t> </a:t>
            </a:r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dirty="0" err="1"/>
              <a:t>signed</a:t>
            </a:r>
            <a:endParaRPr lang="pl-PL" dirty="0"/>
          </a:p>
          <a:p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b="1" dirty="0" err="1"/>
              <a:t>current</a:t>
            </a:r>
            <a:r>
              <a:rPr lang="pl-PL" b="1" dirty="0"/>
              <a:t> </a:t>
            </a:r>
            <a:r>
              <a:rPr lang="pl-PL" b="1" dirty="0" err="1"/>
              <a:t>year</a:t>
            </a:r>
            <a:r>
              <a:rPr lang="pl-PL" b="1" dirty="0"/>
              <a:t> of </a:t>
            </a:r>
            <a:r>
              <a:rPr lang="pl-PL" b="1" dirty="0" err="1"/>
              <a:t>study</a:t>
            </a:r>
            <a:r>
              <a:rPr lang="pl-PL" b="1" dirty="0"/>
              <a:t> and </a:t>
            </a:r>
            <a:r>
              <a:rPr lang="pl-PL" b="1" dirty="0" err="1"/>
              <a:t>current</a:t>
            </a:r>
            <a:r>
              <a:rPr lang="pl-PL" b="1" dirty="0"/>
              <a:t> </a:t>
            </a:r>
            <a:r>
              <a:rPr lang="pl-PL" b="1" dirty="0" err="1"/>
              <a:t>date</a:t>
            </a:r>
            <a:endParaRPr lang="pl-PL" b="1" dirty="0"/>
          </a:p>
          <a:p>
            <a:r>
              <a:rPr lang="pl-PL" b="1" dirty="0" err="1"/>
              <a:t>addressed</a:t>
            </a:r>
            <a:r>
              <a:rPr lang="pl-PL" b="1" dirty="0"/>
              <a:t> to the Vice-Dean for student </a:t>
            </a:r>
            <a:r>
              <a:rPr lang="pl-PL" b="1" dirty="0" err="1"/>
              <a:t>affairs</a:t>
            </a:r>
            <a:r>
              <a:rPr lang="pl-PL" b="1" dirty="0"/>
              <a:t> and </a:t>
            </a:r>
            <a:r>
              <a:rPr lang="pl-PL" b="1" dirty="0" err="1"/>
              <a:t>didactics</a:t>
            </a:r>
            <a:endParaRPr lang="pl-PL" dirty="0"/>
          </a:p>
          <a:p>
            <a:pPr lvl="0"/>
            <a:r>
              <a:rPr lang="pl-PL" dirty="0" err="1"/>
              <a:t>preferably</a:t>
            </a:r>
            <a:r>
              <a:rPr lang="pl-PL" dirty="0"/>
              <a:t> </a:t>
            </a:r>
            <a:r>
              <a:rPr lang="pl-PL" b="1" dirty="0" err="1"/>
              <a:t>before</a:t>
            </a:r>
            <a:r>
              <a:rPr lang="pl-PL" b="1" dirty="0"/>
              <a:t> </a:t>
            </a:r>
            <a:r>
              <a:rPr lang="pl-PL" b="1" dirty="0" err="1"/>
              <a:t>signing</a:t>
            </a:r>
            <a:r>
              <a:rPr lang="pl-PL" b="1" dirty="0"/>
              <a:t> the </a:t>
            </a:r>
            <a:r>
              <a:rPr lang="pl-PL" b="1" dirty="0" err="1"/>
              <a:t>agreement</a:t>
            </a:r>
            <a:endParaRPr lang="pl-PL" b="1" dirty="0"/>
          </a:p>
          <a:p>
            <a:pPr lvl="0"/>
            <a:r>
              <a:rPr lang="pl-PL" b="1" dirty="0"/>
              <a:t>list the </a:t>
            </a:r>
            <a:r>
              <a:rPr lang="pl-PL" b="1" dirty="0" err="1"/>
              <a:t>courses</a:t>
            </a:r>
            <a:r>
              <a:rPr lang="pl-PL" b="1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shortening</a:t>
            </a:r>
            <a:endParaRPr lang="pl-PL" dirty="0"/>
          </a:p>
          <a:p>
            <a:pPr lvl="0"/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b="1" dirty="0" err="1"/>
              <a:t>starting</a:t>
            </a:r>
            <a:r>
              <a:rPr lang="pl-PL" b="1" dirty="0"/>
              <a:t> and </a:t>
            </a:r>
            <a:r>
              <a:rPr lang="pl-PL" b="1" dirty="0" err="1"/>
              <a:t>finishing</a:t>
            </a:r>
            <a:r>
              <a:rPr lang="pl-PL" b="1" dirty="0"/>
              <a:t> </a:t>
            </a:r>
            <a:r>
              <a:rPr lang="pl-PL" b="1" dirty="0" err="1"/>
              <a:t>dates</a:t>
            </a:r>
            <a:endParaRPr lang="pl-PL" b="1" dirty="0"/>
          </a:p>
          <a:p>
            <a:pPr lvl="0"/>
            <a:r>
              <a:rPr lang="pl-PL" dirty="0" err="1"/>
              <a:t>precise</a:t>
            </a:r>
            <a:r>
              <a:rPr lang="pl-PL" dirty="0"/>
              <a:t> </a:t>
            </a:r>
            <a:r>
              <a:rPr lang="pl-PL" b="1" dirty="0" err="1"/>
              <a:t>number</a:t>
            </a:r>
            <a:r>
              <a:rPr lang="pl-PL" b="1" dirty="0"/>
              <a:t> of </a:t>
            </a:r>
            <a:r>
              <a:rPr lang="pl-PL" b="1" dirty="0" err="1"/>
              <a:t>hours</a:t>
            </a:r>
            <a:r>
              <a:rPr lang="pl-PL" b="1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working</a:t>
            </a:r>
            <a:r>
              <a:rPr lang="pl-PL" dirty="0"/>
              <a:t> per </a:t>
            </a:r>
            <a:r>
              <a:rPr lang="pl-PL" dirty="0" err="1"/>
              <a:t>day</a:t>
            </a:r>
            <a:r>
              <a:rPr lang="pl-PL" dirty="0"/>
              <a:t> -&gt; </a:t>
            </a:r>
            <a:r>
              <a:rPr lang="pl-PL" dirty="0" err="1"/>
              <a:t>specify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b="1" dirty="0" err="1"/>
              <a:t>didactic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clock</a:t>
            </a:r>
            <a:r>
              <a:rPr lang="pl-PL" dirty="0"/>
              <a:t> </a:t>
            </a:r>
            <a:r>
              <a:rPr lang="pl-PL" dirty="0" err="1"/>
              <a:t>hours</a:t>
            </a:r>
            <a:r>
              <a:rPr lang="pl-PL" dirty="0"/>
              <a:t> (</a:t>
            </a:r>
            <a:r>
              <a:rPr lang="pl-PL" dirty="0" err="1"/>
              <a:t>mention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weekends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included</a:t>
            </a:r>
            <a:r>
              <a:rPr lang="pl-PL" dirty="0"/>
              <a:t>)</a:t>
            </a:r>
          </a:p>
          <a:p>
            <a:pPr lvl="0"/>
            <a:r>
              <a:rPr lang="pl-PL" dirty="0" err="1"/>
              <a:t>petition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be </a:t>
            </a:r>
            <a:r>
              <a:rPr lang="pl-PL" b="1" dirty="0" err="1"/>
              <a:t>approved</a:t>
            </a:r>
            <a:r>
              <a:rPr lang="pl-PL" b="1" dirty="0"/>
              <a:t>/</a:t>
            </a:r>
            <a:r>
              <a:rPr lang="pl-PL" b="1" dirty="0" err="1"/>
              <a:t>supported</a:t>
            </a:r>
            <a:r>
              <a:rPr lang="pl-PL" b="1" dirty="0"/>
              <a:t> by the </a:t>
            </a:r>
            <a:r>
              <a:rPr lang="pl-PL" b="1" dirty="0" err="1"/>
              <a:t>hospital</a:t>
            </a:r>
            <a:r>
              <a:rPr lang="pl-PL" b="1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doing</a:t>
            </a:r>
            <a:r>
              <a:rPr lang="pl-PL" dirty="0"/>
              <a:t> the </a:t>
            </a:r>
            <a:r>
              <a:rPr lang="pl-PL" dirty="0" err="1"/>
              <a:t>placement</a:t>
            </a:r>
            <a:r>
              <a:rPr lang="pl-PL" dirty="0"/>
              <a:t> in (</a:t>
            </a:r>
            <a:r>
              <a:rPr lang="pl-PL" dirty="0" err="1"/>
              <a:t>signature</a:t>
            </a:r>
            <a:r>
              <a:rPr lang="pl-PL" dirty="0"/>
              <a:t> and </a:t>
            </a:r>
            <a:r>
              <a:rPr lang="pl-PL" dirty="0" err="1"/>
              <a:t>stamp</a:t>
            </a:r>
            <a:r>
              <a:rPr lang="pl-PL" dirty="0"/>
              <a:t>/</a:t>
            </a:r>
            <a:r>
              <a:rPr lang="pl-PL" dirty="0" err="1"/>
              <a:t>letter</a:t>
            </a:r>
            <a:r>
              <a:rPr lang="pl-PL" dirty="0"/>
              <a:t>/e-mail from the </a:t>
            </a:r>
            <a:r>
              <a:rPr lang="pl-PL" dirty="0" err="1"/>
              <a:t>hospital</a:t>
            </a:r>
            <a:r>
              <a:rPr lang="pl-PL" dirty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7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CC5C8AA-DD52-4CE8-B8F0-62DB97B9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TIME FRAME FOR 6TH YEAR COURSES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15C6D82A-2E5B-4668-93C8-D96454C78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815" y="2560320"/>
            <a:ext cx="5500937" cy="33101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60 </a:t>
            </a:r>
            <a:r>
              <a:rPr lang="pl-PL" sz="2000" b="1" dirty="0" err="1"/>
              <a:t>didactic</a:t>
            </a:r>
            <a:r>
              <a:rPr lang="pl-PL" sz="2000" b="1" dirty="0"/>
              <a:t> </a:t>
            </a:r>
            <a:r>
              <a:rPr lang="pl-PL" sz="2000" b="1" dirty="0" err="1"/>
              <a:t>hours</a:t>
            </a:r>
            <a:r>
              <a:rPr lang="pl-PL" sz="2000" b="1" dirty="0"/>
              <a:t> </a:t>
            </a:r>
            <a:r>
              <a:rPr lang="pl-PL" sz="2000" dirty="0"/>
              <a:t>(45 </a:t>
            </a:r>
            <a:r>
              <a:rPr lang="pl-PL" sz="2000" dirty="0" err="1"/>
              <a:t>clock</a:t>
            </a:r>
            <a:r>
              <a:rPr lang="pl-PL" sz="2000" dirty="0"/>
              <a:t> </a:t>
            </a:r>
            <a:r>
              <a:rPr lang="pl-PL" sz="2000" dirty="0" err="1"/>
              <a:t>hours</a:t>
            </a:r>
            <a:r>
              <a:rPr lang="pl-PL" sz="2000" dirty="0"/>
              <a:t>) = </a:t>
            </a:r>
            <a:r>
              <a:rPr lang="pl-PL" sz="2000" b="1" dirty="0"/>
              <a:t>2 </a:t>
            </a:r>
            <a:r>
              <a:rPr lang="pl-PL" sz="2000" b="1" dirty="0" err="1"/>
              <a:t>weeks</a:t>
            </a:r>
            <a:r>
              <a:rPr lang="pl-PL" sz="2000" b="1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 err="1"/>
              <a:t>Gynaecology</a:t>
            </a:r>
            <a:r>
              <a:rPr lang="pl-PL" sz="1600" dirty="0"/>
              <a:t> and </a:t>
            </a:r>
            <a:r>
              <a:rPr lang="pl-PL" sz="1600" dirty="0" err="1"/>
              <a:t>Obstetrics</a:t>
            </a:r>
            <a:endParaRPr lang="pl-PL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/>
              <a:t>Psychiatry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 err="1"/>
              <a:t>Emergency</a:t>
            </a:r>
            <a:r>
              <a:rPr lang="pl-PL" sz="1600" dirty="0"/>
              <a:t> Medicine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/>
              <a:t>Family Medicine</a:t>
            </a:r>
          </a:p>
          <a:p>
            <a:pPr algn="ctr"/>
            <a:r>
              <a:rPr lang="pl-PL" sz="2000" b="1" dirty="0"/>
              <a:t>120 </a:t>
            </a:r>
            <a:r>
              <a:rPr lang="pl-PL" sz="2000" b="1" dirty="0" err="1"/>
              <a:t>didactic</a:t>
            </a:r>
            <a:r>
              <a:rPr lang="pl-PL" sz="2000" b="1" dirty="0"/>
              <a:t> </a:t>
            </a:r>
            <a:r>
              <a:rPr lang="pl-PL" sz="2000" b="1" dirty="0" err="1"/>
              <a:t>hours</a:t>
            </a:r>
            <a:r>
              <a:rPr lang="pl-PL" sz="2000" b="1" dirty="0"/>
              <a:t> </a:t>
            </a:r>
            <a:r>
              <a:rPr lang="pl-PL" sz="2000" dirty="0"/>
              <a:t>(90 </a:t>
            </a:r>
            <a:r>
              <a:rPr lang="pl-PL" sz="2000" dirty="0" err="1"/>
              <a:t>clock</a:t>
            </a:r>
            <a:r>
              <a:rPr lang="pl-PL" sz="2000" dirty="0"/>
              <a:t> </a:t>
            </a:r>
            <a:r>
              <a:rPr lang="pl-PL" sz="2000" dirty="0" err="1"/>
              <a:t>hours</a:t>
            </a:r>
            <a:r>
              <a:rPr lang="pl-PL" sz="2000" dirty="0"/>
              <a:t>) = </a:t>
            </a:r>
            <a:r>
              <a:rPr lang="pl-PL" sz="2000" b="1" dirty="0"/>
              <a:t>4 </a:t>
            </a:r>
            <a:r>
              <a:rPr lang="pl-PL" sz="2000" b="1" dirty="0" err="1"/>
              <a:t>weeks</a:t>
            </a:r>
            <a:endParaRPr lang="pl-PL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 err="1"/>
              <a:t>Childhood</a:t>
            </a:r>
            <a:r>
              <a:rPr lang="pl-PL" sz="1600" dirty="0"/>
              <a:t> </a:t>
            </a:r>
            <a:r>
              <a:rPr lang="pl-PL" sz="1600" dirty="0" err="1"/>
              <a:t>Diseases</a:t>
            </a:r>
            <a:endParaRPr lang="pl-PL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 err="1"/>
              <a:t>Surgery</a:t>
            </a:r>
            <a:endParaRPr lang="pl-PL" sz="16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CDE8D83-8B3E-431F-ADF6-517BB2CDC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560320"/>
            <a:ext cx="5478585" cy="33101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180 </a:t>
            </a:r>
            <a:r>
              <a:rPr lang="pl-PL" sz="2000" b="1" dirty="0" err="1"/>
              <a:t>didactic</a:t>
            </a:r>
            <a:r>
              <a:rPr lang="pl-PL" sz="2000" b="1" dirty="0"/>
              <a:t> </a:t>
            </a:r>
            <a:r>
              <a:rPr lang="pl-PL" sz="2000" b="1" dirty="0" err="1"/>
              <a:t>hours</a:t>
            </a:r>
            <a:r>
              <a:rPr lang="pl-PL" sz="2000" b="1" dirty="0"/>
              <a:t> </a:t>
            </a:r>
            <a:r>
              <a:rPr lang="pl-PL" sz="2000" dirty="0"/>
              <a:t>(135 </a:t>
            </a:r>
            <a:r>
              <a:rPr lang="pl-PL" sz="2000" dirty="0" err="1"/>
              <a:t>clock</a:t>
            </a:r>
            <a:r>
              <a:rPr lang="pl-PL" sz="2000" dirty="0"/>
              <a:t> </a:t>
            </a:r>
            <a:r>
              <a:rPr lang="pl-PL" sz="2000" dirty="0" err="1"/>
              <a:t>hours</a:t>
            </a:r>
            <a:r>
              <a:rPr lang="pl-PL" sz="2000" dirty="0"/>
              <a:t>) = </a:t>
            </a:r>
            <a:r>
              <a:rPr lang="pl-PL" sz="2000" b="1" dirty="0"/>
              <a:t>6 </a:t>
            </a:r>
            <a:r>
              <a:rPr lang="pl-PL" sz="2000" b="1" dirty="0" err="1"/>
              <a:t>weeks</a:t>
            </a:r>
            <a:endParaRPr lang="pl-PL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 err="1"/>
              <a:t>Selected</a:t>
            </a:r>
            <a:r>
              <a:rPr lang="pl-PL" sz="1600" dirty="0"/>
              <a:t> specialty</a:t>
            </a:r>
          </a:p>
          <a:p>
            <a:pPr algn="ctr"/>
            <a:r>
              <a:rPr lang="pl-PL" sz="2000" b="1" dirty="0"/>
              <a:t>240 </a:t>
            </a:r>
            <a:r>
              <a:rPr lang="pl-PL" sz="2000" b="1" dirty="0" err="1"/>
              <a:t>didactic</a:t>
            </a:r>
            <a:r>
              <a:rPr lang="pl-PL" sz="2000" b="1" dirty="0"/>
              <a:t> </a:t>
            </a:r>
            <a:r>
              <a:rPr lang="pl-PL" sz="2000" b="1" dirty="0" err="1"/>
              <a:t>hours</a:t>
            </a:r>
            <a:r>
              <a:rPr lang="pl-PL" sz="2000" b="1" dirty="0"/>
              <a:t> </a:t>
            </a:r>
            <a:r>
              <a:rPr lang="pl-PL" sz="2000" dirty="0"/>
              <a:t>(180 </a:t>
            </a:r>
            <a:r>
              <a:rPr lang="pl-PL" sz="2000" dirty="0" err="1"/>
              <a:t>clock</a:t>
            </a:r>
            <a:r>
              <a:rPr lang="pl-PL" sz="2000" dirty="0"/>
              <a:t> </a:t>
            </a:r>
            <a:r>
              <a:rPr lang="pl-PL" sz="2000" dirty="0" err="1"/>
              <a:t>hours</a:t>
            </a:r>
            <a:r>
              <a:rPr lang="pl-PL" sz="2000" dirty="0"/>
              <a:t>) = </a:t>
            </a:r>
            <a:r>
              <a:rPr lang="pl-PL" sz="2000" b="1" dirty="0"/>
              <a:t>8 </a:t>
            </a:r>
            <a:r>
              <a:rPr lang="pl-PL" sz="2000" b="1" dirty="0" err="1"/>
              <a:t>weeks</a:t>
            </a:r>
            <a:endParaRPr lang="pl-PL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1600" dirty="0" err="1"/>
              <a:t>Internal</a:t>
            </a:r>
            <a:r>
              <a:rPr lang="pl-PL" sz="1600" dirty="0"/>
              <a:t> </a:t>
            </a:r>
            <a:r>
              <a:rPr lang="pl-PL" sz="1600" dirty="0" err="1"/>
              <a:t>Diseases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9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B30BC-AFCD-4240-AE9E-9A1EC2E3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1725"/>
          </a:xfrm>
        </p:spPr>
        <p:txBody>
          <a:bodyPr>
            <a:normAutofit/>
          </a:bodyPr>
          <a:lstStyle/>
          <a:p>
            <a:r>
              <a:rPr lang="pl-PL" sz="3200" b="1" dirty="0"/>
              <a:t>DOCUMENTS: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9D5EF8-784A-46DD-93A4-95F9C0B03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492830"/>
            <a:ext cx="1883229" cy="338303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l-PL" dirty="0"/>
              <a:t>Agreement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FD7256E-94BA-4C7D-8F29-3E2E28300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16085" y="2492830"/>
            <a:ext cx="8186058" cy="3383037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/>
              <a:t>signed</a:t>
            </a:r>
            <a:r>
              <a:rPr lang="pl-PL" dirty="0"/>
              <a:t> </a:t>
            </a:r>
            <a:r>
              <a:rPr lang="pl-PL" b="1" dirty="0" err="1"/>
              <a:t>between</a:t>
            </a:r>
            <a:r>
              <a:rPr lang="pl-PL" b="1" dirty="0"/>
              <a:t> </a:t>
            </a:r>
            <a:r>
              <a:rPr lang="pl-PL" b="1" dirty="0" err="1"/>
              <a:t>hospital</a:t>
            </a:r>
            <a:r>
              <a:rPr lang="pl-PL" b="1" dirty="0"/>
              <a:t> and the University</a:t>
            </a:r>
            <a:r>
              <a:rPr lang="pl-PL" dirty="0"/>
              <a:t>, </a:t>
            </a:r>
            <a:r>
              <a:rPr lang="pl-PL" b="1" dirty="0" err="1"/>
              <a:t>you</a:t>
            </a:r>
            <a:r>
              <a:rPr lang="pl-PL" b="1" dirty="0"/>
              <a:t> </a:t>
            </a:r>
            <a:r>
              <a:rPr lang="pl-PL" b="1" dirty="0" err="1"/>
              <a:t>also</a:t>
            </a:r>
            <a:r>
              <a:rPr lang="pl-PL" b="1" dirty="0"/>
              <a:t> </a:t>
            </a:r>
            <a:r>
              <a:rPr lang="pl-PL" b="1" dirty="0" err="1"/>
              <a:t>sign</a:t>
            </a:r>
            <a:r>
              <a:rPr lang="pl-PL" b="1" dirty="0"/>
              <a:t> </a:t>
            </a:r>
            <a:r>
              <a:rPr lang="pl-PL" b="1" dirty="0" err="1"/>
              <a:t>it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bottom</a:t>
            </a:r>
            <a:endParaRPr lang="pl-PL" dirty="0"/>
          </a:p>
          <a:p>
            <a:r>
              <a:rPr lang="pl-PL" b="1" dirty="0"/>
              <a:t>2 </a:t>
            </a:r>
            <a:r>
              <a:rPr lang="pl-PL" b="1" dirty="0" err="1"/>
              <a:t>copies</a:t>
            </a:r>
            <a:r>
              <a:rPr lang="pl-PL" b="1" dirty="0"/>
              <a:t> </a:t>
            </a:r>
            <a:r>
              <a:rPr lang="pl-PL" dirty="0"/>
              <a:t>per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hospital</a:t>
            </a:r>
            <a:r>
              <a:rPr lang="pl-PL" dirty="0"/>
              <a:t>/</a:t>
            </a:r>
            <a:r>
              <a:rPr lang="pl-PL" dirty="0" err="1"/>
              <a:t>department</a:t>
            </a:r>
            <a:endParaRPr lang="pl-PL" dirty="0"/>
          </a:p>
          <a:p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columns</a:t>
            </a:r>
            <a:r>
              <a:rPr lang="pl-PL" dirty="0"/>
              <a:t> </a:t>
            </a:r>
            <a:r>
              <a:rPr lang="pl-PL" b="1" dirty="0"/>
              <a:t>(</a:t>
            </a:r>
            <a:r>
              <a:rPr lang="pl-PL" b="1" dirty="0" err="1"/>
              <a:t>Polish</a:t>
            </a:r>
            <a:r>
              <a:rPr lang="pl-PL" b="1" dirty="0"/>
              <a:t> and English)</a:t>
            </a:r>
            <a:r>
              <a:rPr lang="pl-PL" dirty="0"/>
              <a:t> </a:t>
            </a:r>
            <a:r>
              <a:rPr lang="pl-PL" dirty="0" err="1"/>
              <a:t>versions</a:t>
            </a:r>
            <a:r>
              <a:rPr lang="pl-PL" dirty="0"/>
              <a:t> </a:t>
            </a:r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b="1" dirty="0" err="1"/>
              <a:t>filled</a:t>
            </a:r>
            <a:r>
              <a:rPr lang="pl-PL" b="1" dirty="0"/>
              <a:t> in</a:t>
            </a:r>
          </a:p>
          <a:p>
            <a:r>
              <a:rPr lang="pl-PL" dirty="0" err="1"/>
              <a:t>page</a:t>
            </a:r>
            <a:r>
              <a:rPr lang="pl-PL" dirty="0"/>
              <a:t> 1 </a:t>
            </a:r>
            <a:r>
              <a:rPr lang="pl-PL" dirty="0">
                <a:sym typeface="Wingdings" panose="05000000000000000000" pitchFamily="2" charset="2"/>
              </a:rPr>
              <a:t>- </a:t>
            </a:r>
            <a:r>
              <a:rPr lang="pl-PL" b="1" dirty="0" err="1"/>
              <a:t>accurate</a:t>
            </a:r>
            <a:r>
              <a:rPr lang="pl-PL" b="1" dirty="0"/>
              <a:t> </a:t>
            </a:r>
            <a:r>
              <a:rPr lang="pl-PL" b="1" dirty="0" err="1"/>
              <a:t>address</a:t>
            </a:r>
            <a:r>
              <a:rPr lang="pl-PL" b="1" dirty="0"/>
              <a:t> </a:t>
            </a:r>
            <a:r>
              <a:rPr lang="pl-PL" dirty="0"/>
              <a:t>of the </a:t>
            </a:r>
            <a:r>
              <a:rPr lang="pl-PL" dirty="0" err="1"/>
              <a:t>hospital</a:t>
            </a:r>
            <a:r>
              <a:rPr lang="pl-PL" dirty="0"/>
              <a:t> + </a:t>
            </a:r>
            <a:r>
              <a:rPr lang="pl-PL" dirty="0" err="1"/>
              <a:t>name</a:t>
            </a:r>
            <a:r>
              <a:rPr lang="pl-PL" dirty="0"/>
              <a:t>, </a:t>
            </a:r>
            <a:r>
              <a:rPr lang="pl-PL" dirty="0" err="1"/>
              <a:t>surname</a:t>
            </a:r>
            <a:r>
              <a:rPr lang="pl-PL" dirty="0"/>
              <a:t>, </a:t>
            </a:r>
            <a:r>
              <a:rPr lang="pl-PL" dirty="0" err="1"/>
              <a:t>contact</a:t>
            </a:r>
            <a:r>
              <a:rPr lang="pl-PL" dirty="0"/>
              <a:t> </a:t>
            </a:r>
            <a:r>
              <a:rPr lang="pl-PL" dirty="0" err="1"/>
              <a:t>details</a:t>
            </a:r>
            <a:r>
              <a:rPr lang="pl-PL" dirty="0"/>
              <a:t> (in </a:t>
            </a:r>
            <a:r>
              <a:rPr lang="pl-PL" dirty="0" err="1"/>
              <a:t>capital</a:t>
            </a:r>
            <a:r>
              <a:rPr lang="pl-PL" dirty="0"/>
              <a:t> </a:t>
            </a:r>
            <a:r>
              <a:rPr lang="pl-PL" dirty="0" err="1"/>
              <a:t>letters</a:t>
            </a:r>
            <a:r>
              <a:rPr lang="pl-PL" dirty="0"/>
              <a:t>) of the person </a:t>
            </a:r>
            <a:r>
              <a:rPr lang="pl-PL" dirty="0" err="1"/>
              <a:t>representing</a:t>
            </a:r>
            <a:r>
              <a:rPr lang="pl-PL" dirty="0"/>
              <a:t> the </a:t>
            </a:r>
            <a:r>
              <a:rPr lang="pl-PL" dirty="0" err="1"/>
              <a:t>hospital</a:t>
            </a:r>
            <a:r>
              <a:rPr lang="pl-PL" dirty="0"/>
              <a:t>– the one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signs</a:t>
            </a:r>
            <a:r>
              <a:rPr lang="pl-PL" dirty="0"/>
              <a:t> the </a:t>
            </a:r>
            <a:r>
              <a:rPr lang="pl-PL" dirty="0" err="1"/>
              <a:t>agreement</a:t>
            </a:r>
            <a:r>
              <a:rPr lang="pl-PL" dirty="0"/>
              <a:t> </a:t>
            </a:r>
          </a:p>
          <a:p>
            <a:r>
              <a:rPr lang="pl-PL" dirty="0" err="1"/>
              <a:t>page</a:t>
            </a:r>
            <a:r>
              <a:rPr lang="pl-PL" dirty="0"/>
              <a:t> 2 –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  <a:p>
            <a:r>
              <a:rPr lang="pl-PL" dirty="0" err="1"/>
              <a:t>page</a:t>
            </a:r>
            <a:r>
              <a:rPr lang="pl-PL" dirty="0"/>
              <a:t> 3 </a:t>
            </a:r>
            <a:r>
              <a:rPr lang="pl-PL" b="1" dirty="0"/>
              <a:t>- </a:t>
            </a:r>
            <a:r>
              <a:rPr lang="pl-PL" b="1" dirty="0" err="1"/>
              <a:t>dates</a:t>
            </a:r>
            <a:r>
              <a:rPr lang="pl-PL" b="1" dirty="0"/>
              <a:t> of </a:t>
            </a:r>
            <a:r>
              <a:rPr lang="pl-PL" b="1" dirty="0" err="1"/>
              <a:t>starting</a:t>
            </a:r>
            <a:r>
              <a:rPr lang="pl-PL" b="1" dirty="0"/>
              <a:t> and </a:t>
            </a:r>
            <a:r>
              <a:rPr lang="pl-PL" b="1" dirty="0" err="1"/>
              <a:t>finishing</a:t>
            </a:r>
            <a:r>
              <a:rPr lang="pl-PL" b="1" dirty="0"/>
              <a:t> </a:t>
            </a:r>
            <a:r>
              <a:rPr lang="pl-PL" dirty="0"/>
              <a:t>the </a:t>
            </a:r>
            <a:r>
              <a:rPr lang="pl-PL" dirty="0" err="1"/>
              <a:t>courses</a:t>
            </a:r>
            <a:r>
              <a:rPr lang="pl-PL" dirty="0"/>
              <a:t> </a:t>
            </a:r>
            <a:r>
              <a:rPr lang="pl-PL" dirty="0" err="1"/>
              <a:t>done</a:t>
            </a:r>
            <a:r>
              <a:rPr lang="pl-PL" dirty="0"/>
              <a:t> in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particular</a:t>
            </a:r>
            <a:r>
              <a:rPr lang="pl-PL" dirty="0"/>
              <a:t> </a:t>
            </a:r>
            <a:r>
              <a:rPr lang="pl-PL" dirty="0" err="1"/>
              <a:t>hospital</a:t>
            </a:r>
            <a:r>
              <a:rPr lang="pl-PL" dirty="0"/>
              <a:t> (</a:t>
            </a:r>
            <a:r>
              <a:rPr lang="pl-PL" b="1" dirty="0"/>
              <a:t>cross out </a:t>
            </a:r>
            <a:r>
              <a:rPr lang="pl-PL" b="1" dirty="0" err="1"/>
              <a:t>other</a:t>
            </a:r>
            <a:r>
              <a:rPr lang="pl-PL" b="1" dirty="0"/>
              <a:t> </a:t>
            </a:r>
            <a:r>
              <a:rPr lang="pl-PL" b="1" dirty="0" err="1"/>
              <a:t>courses</a:t>
            </a:r>
            <a:r>
              <a:rPr lang="pl-PL" b="1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won’t</a:t>
            </a:r>
            <a:r>
              <a:rPr lang="pl-PL" dirty="0"/>
              <a:t> be </a:t>
            </a:r>
            <a:r>
              <a:rPr lang="pl-PL" dirty="0" err="1"/>
              <a:t>doing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)</a:t>
            </a:r>
          </a:p>
          <a:p>
            <a:r>
              <a:rPr lang="pl-PL" dirty="0" err="1"/>
              <a:t>page</a:t>
            </a:r>
            <a:r>
              <a:rPr lang="pl-PL" dirty="0"/>
              <a:t> 7 – </a:t>
            </a:r>
            <a:r>
              <a:rPr lang="pl-PL" b="1" dirty="0" err="1"/>
              <a:t>signature</a:t>
            </a:r>
            <a:r>
              <a:rPr lang="pl-PL" b="1" dirty="0"/>
              <a:t> and </a:t>
            </a:r>
            <a:r>
              <a:rPr lang="pl-PL" b="1" dirty="0" err="1"/>
              <a:t>stamp</a:t>
            </a:r>
            <a:r>
              <a:rPr lang="pl-PL" b="1" dirty="0"/>
              <a:t> </a:t>
            </a:r>
            <a:r>
              <a:rPr lang="pl-PL" dirty="0"/>
              <a:t>of the person </a:t>
            </a:r>
            <a:r>
              <a:rPr lang="pl-PL" dirty="0" err="1"/>
              <a:t>representing</a:t>
            </a:r>
            <a:r>
              <a:rPr lang="pl-PL" dirty="0"/>
              <a:t> the </a:t>
            </a:r>
            <a:r>
              <a:rPr lang="pl-PL" dirty="0" err="1"/>
              <a:t>hospital</a:t>
            </a:r>
            <a:r>
              <a:rPr lang="pl-PL" dirty="0"/>
              <a:t> +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signature</a:t>
            </a:r>
            <a:endParaRPr lang="pl-PL" dirty="0"/>
          </a:p>
          <a:p>
            <a:r>
              <a:rPr lang="pl-PL" b="1" dirty="0" err="1"/>
              <a:t>send</a:t>
            </a:r>
            <a:r>
              <a:rPr lang="pl-PL" b="1" dirty="0"/>
              <a:t> </a:t>
            </a:r>
            <a:r>
              <a:rPr lang="pl-PL" b="1" dirty="0" err="1"/>
              <a:t>scanned</a:t>
            </a:r>
            <a:r>
              <a:rPr lang="pl-PL" b="1" dirty="0"/>
              <a:t> </a:t>
            </a:r>
            <a:r>
              <a:rPr lang="pl-PL" b="1" dirty="0" err="1"/>
              <a:t>copies</a:t>
            </a:r>
            <a:r>
              <a:rPr lang="pl-PL" b="1" dirty="0"/>
              <a:t> </a:t>
            </a:r>
            <a:r>
              <a:rPr lang="pl-PL" dirty="0"/>
              <a:t>to my e-mail </a:t>
            </a:r>
            <a:r>
              <a:rPr lang="pl-PL" b="1" dirty="0" err="1"/>
              <a:t>before</a:t>
            </a:r>
            <a:r>
              <a:rPr lang="pl-PL" b="1" dirty="0"/>
              <a:t> </a:t>
            </a:r>
            <a:r>
              <a:rPr lang="pl-PL" b="1" dirty="0" err="1"/>
              <a:t>sending</a:t>
            </a:r>
            <a:r>
              <a:rPr lang="pl-PL" b="1" dirty="0"/>
              <a:t> the hard </a:t>
            </a:r>
            <a:r>
              <a:rPr lang="pl-PL" b="1" dirty="0" err="1"/>
              <a:t>copies</a:t>
            </a:r>
            <a:r>
              <a:rPr lang="pl-PL" b="1" dirty="0"/>
              <a:t> </a:t>
            </a:r>
            <a:r>
              <a:rPr lang="pl-PL" dirty="0"/>
              <a:t>to the </a:t>
            </a:r>
            <a:r>
              <a:rPr lang="pl-PL" dirty="0" err="1"/>
              <a:t>office</a:t>
            </a:r>
            <a:r>
              <a:rPr lang="pl-PL" dirty="0"/>
              <a:t> (deadline to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b="1" dirty="0"/>
              <a:t>hard </a:t>
            </a:r>
            <a:r>
              <a:rPr lang="pl-PL" b="1" dirty="0" err="1"/>
              <a:t>copies</a:t>
            </a:r>
            <a:r>
              <a:rPr lang="pl-PL" b="1" dirty="0"/>
              <a:t> – 14th August 2026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98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02827A-CA98-427A-B6F2-1F7EF8B5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DOCUMENTS: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260760-10A1-4C87-BA15-8581E73C1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508738"/>
            <a:ext cx="2510692" cy="3367129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l-PL" sz="4400" dirty="0" err="1"/>
              <a:t>Practical</a:t>
            </a:r>
            <a:r>
              <a:rPr lang="pl-PL" sz="4400" dirty="0"/>
              <a:t> </a:t>
            </a:r>
            <a:r>
              <a:rPr lang="pl-PL" sz="4400" dirty="0" err="1"/>
              <a:t>Clinical</a:t>
            </a:r>
            <a:r>
              <a:rPr lang="pl-PL" sz="4400" dirty="0"/>
              <a:t> </a:t>
            </a:r>
          </a:p>
          <a:p>
            <a:pPr marL="0" indent="0">
              <a:buNone/>
            </a:pPr>
            <a:r>
              <a:rPr lang="pl-PL" sz="4400" dirty="0" err="1"/>
              <a:t>Clerkship</a:t>
            </a:r>
            <a:r>
              <a:rPr lang="pl-PL" sz="4400" dirty="0"/>
              <a:t> Log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8646C1-0ABC-47EC-B165-B8A91026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7446" y="2508738"/>
            <a:ext cx="7299569" cy="3367129"/>
          </a:xfrm>
        </p:spPr>
        <p:txBody>
          <a:bodyPr>
            <a:normAutofit fontScale="47500" lnSpcReduction="20000"/>
          </a:bodyPr>
          <a:lstStyle/>
          <a:p>
            <a:r>
              <a:rPr lang="pl-PL" sz="3400" b="1" dirty="0" err="1"/>
              <a:t>your</a:t>
            </a:r>
            <a:r>
              <a:rPr lang="pl-PL" sz="3400" b="1" dirty="0"/>
              <a:t> </a:t>
            </a:r>
            <a:r>
              <a:rPr lang="pl-PL" sz="3400" b="1" dirty="0" err="1"/>
              <a:t>passport</a:t>
            </a:r>
            <a:r>
              <a:rPr lang="pl-PL" sz="3400" b="1" dirty="0"/>
              <a:t> </a:t>
            </a:r>
            <a:r>
              <a:rPr lang="pl-PL" sz="3400" b="1" dirty="0" err="1"/>
              <a:t>photo</a:t>
            </a:r>
            <a:r>
              <a:rPr lang="pl-PL" sz="3400" b="1" dirty="0"/>
              <a:t> </a:t>
            </a:r>
            <a:r>
              <a:rPr lang="pl-PL" sz="3400" b="1" dirty="0" err="1"/>
              <a:t>needed</a:t>
            </a:r>
            <a:r>
              <a:rPr lang="pl-PL" sz="3400" b="1" dirty="0"/>
              <a:t> </a:t>
            </a:r>
            <a:r>
              <a:rPr lang="pl-PL" sz="3400" dirty="0"/>
              <a:t>to </a:t>
            </a:r>
            <a:r>
              <a:rPr lang="pl-PL" sz="3400" dirty="0" err="1"/>
              <a:t>get</a:t>
            </a:r>
            <a:r>
              <a:rPr lang="pl-PL" sz="3400" dirty="0"/>
              <a:t> </a:t>
            </a:r>
            <a:r>
              <a:rPr lang="pl-PL" sz="3400" dirty="0" err="1"/>
              <a:t>Practical</a:t>
            </a:r>
            <a:r>
              <a:rPr lang="pl-PL" sz="3400" dirty="0"/>
              <a:t> </a:t>
            </a:r>
            <a:r>
              <a:rPr lang="pl-PL" sz="3400" dirty="0" err="1"/>
              <a:t>Clinical</a:t>
            </a:r>
            <a:r>
              <a:rPr lang="pl-PL" sz="3400" dirty="0"/>
              <a:t> </a:t>
            </a:r>
            <a:r>
              <a:rPr lang="pl-PL" sz="3400" dirty="0" err="1"/>
              <a:t>Clerkship</a:t>
            </a:r>
            <a:r>
              <a:rPr lang="pl-PL" sz="3400" dirty="0"/>
              <a:t> Log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u="sng" dirty="0"/>
              <a:t>CHART </a:t>
            </a:r>
            <a:r>
              <a:rPr lang="pl-PL" sz="3400" dirty="0"/>
              <a:t>- y</a:t>
            </a:r>
            <a:r>
              <a:rPr lang="en-GB" sz="3400" dirty="0"/>
              <a:t>our supervisor must</a:t>
            </a:r>
            <a:r>
              <a:rPr lang="pl-PL" sz="3400" dirty="0"/>
              <a:t>:</a:t>
            </a:r>
          </a:p>
          <a:p>
            <a:pPr lvl="0"/>
            <a:r>
              <a:rPr lang="pl-PL" sz="3400" dirty="0" err="1"/>
              <a:t>put</a:t>
            </a:r>
            <a:r>
              <a:rPr lang="pl-PL" sz="3400" dirty="0"/>
              <a:t>: </a:t>
            </a:r>
            <a:r>
              <a:rPr lang="pl-PL" sz="3400" b="1" dirty="0"/>
              <a:t>„pass/</a:t>
            </a:r>
            <a:r>
              <a:rPr lang="pl-PL" sz="3400" b="1" dirty="0" err="1"/>
              <a:t>failed</a:t>
            </a:r>
            <a:r>
              <a:rPr lang="pl-PL" sz="3400" b="1" dirty="0"/>
              <a:t>’ </a:t>
            </a:r>
            <a:r>
              <a:rPr lang="pl-PL" sz="3400" dirty="0"/>
              <a:t>in </a:t>
            </a:r>
            <a:r>
              <a:rPr lang="pl-PL" sz="3400" dirty="0" err="1"/>
              <a:t>each</a:t>
            </a:r>
            <a:r>
              <a:rPr lang="pl-PL" sz="3400" dirty="0"/>
              <a:t> </a:t>
            </a:r>
            <a:r>
              <a:rPr lang="pl-PL" sz="3400" dirty="0" err="1"/>
              <a:t>table</a:t>
            </a:r>
            <a:r>
              <a:rPr lang="pl-PL" sz="3400" dirty="0"/>
              <a:t> </a:t>
            </a:r>
            <a:r>
              <a:rPr lang="pl-PL" sz="3400" dirty="0" err="1"/>
              <a:t>cell</a:t>
            </a:r>
            <a:r>
              <a:rPr lang="pl-PL" sz="3400" dirty="0"/>
              <a:t> for „</a:t>
            </a:r>
            <a:r>
              <a:rPr lang="pl-PL" sz="3400" dirty="0" err="1"/>
              <a:t>Validation</a:t>
            </a:r>
            <a:r>
              <a:rPr lang="pl-PL" sz="3400" dirty="0"/>
              <a:t> of Medical </a:t>
            </a:r>
            <a:r>
              <a:rPr lang="pl-PL" sz="3400" dirty="0" err="1"/>
              <a:t>procedure</a:t>
            </a:r>
            <a:r>
              <a:rPr lang="pl-PL" sz="3400" dirty="0"/>
              <a:t>” </a:t>
            </a:r>
          </a:p>
          <a:p>
            <a:pPr lvl="0"/>
            <a:r>
              <a:rPr lang="pl-PL" sz="3400" dirty="0" err="1"/>
              <a:t>put</a:t>
            </a:r>
            <a:r>
              <a:rPr lang="pl-PL" sz="3400" b="1" dirty="0"/>
              <a:t> </a:t>
            </a:r>
            <a:r>
              <a:rPr lang="pl-PL" sz="3400" b="1" dirty="0" err="1"/>
              <a:t>date</a:t>
            </a:r>
            <a:r>
              <a:rPr lang="pl-PL" sz="3400" b="1" dirty="0"/>
              <a:t>, </a:t>
            </a:r>
            <a:r>
              <a:rPr lang="en-GB" sz="3400" b="1" dirty="0"/>
              <a:t>sign</a:t>
            </a:r>
            <a:r>
              <a:rPr lang="pl-PL" sz="3400" b="1" dirty="0" err="1"/>
              <a:t>ature</a:t>
            </a:r>
            <a:r>
              <a:rPr lang="pl-PL" sz="3400" b="1" dirty="0"/>
              <a:t> and </a:t>
            </a:r>
            <a:r>
              <a:rPr lang="pl-PL" sz="3400" b="1" dirty="0" err="1"/>
              <a:t>stamp</a:t>
            </a:r>
            <a:r>
              <a:rPr lang="pl-PL" sz="3400" b="1" dirty="0"/>
              <a:t> in</a:t>
            </a:r>
            <a:r>
              <a:rPr lang="en-GB" sz="3400" b="1" dirty="0"/>
              <a:t> each table cell </a:t>
            </a:r>
            <a:r>
              <a:rPr lang="en-GB" sz="3400" dirty="0"/>
              <a:t>individually</a:t>
            </a:r>
            <a:r>
              <a:rPr lang="pl-PL" sz="3400" dirty="0"/>
              <a:t> in </a:t>
            </a:r>
            <a:r>
              <a:rPr lang="pl-PL" sz="3400" dirty="0" err="1"/>
              <a:t>next</a:t>
            </a:r>
            <a:r>
              <a:rPr lang="pl-PL" sz="3400" dirty="0"/>
              <a:t> </a:t>
            </a:r>
            <a:r>
              <a:rPr lang="pl-PL" sz="3400" dirty="0" err="1"/>
              <a:t>column</a:t>
            </a:r>
            <a:r>
              <a:rPr lang="pl-PL" sz="3400" dirty="0"/>
              <a:t> </a:t>
            </a:r>
          </a:p>
          <a:p>
            <a:pPr marL="0" lvl="0" indent="0">
              <a:buNone/>
            </a:pPr>
            <a:r>
              <a:rPr lang="pl-PL" sz="3400" dirty="0"/>
              <a:t>	</a:t>
            </a:r>
            <a:r>
              <a:rPr lang="pl-PL" sz="3400" b="1" dirty="0"/>
              <a:t>[*o</a:t>
            </a:r>
            <a:r>
              <a:rPr lang="en-GB" sz="3400" b="1" dirty="0"/>
              <a:t>ne signature</a:t>
            </a:r>
            <a:r>
              <a:rPr lang="en-GB" sz="3400" dirty="0"/>
              <a:t> covering multiple procedures (for example using brackets) </a:t>
            </a:r>
            <a:r>
              <a:rPr lang="en-GB" sz="3400" b="1" dirty="0"/>
              <a:t>is not allowed</a:t>
            </a:r>
            <a:r>
              <a:rPr lang="pl-PL" sz="3400" b="1" dirty="0"/>
              <a:t>]</a:t>
            </a:r>
          </a:p>
          <a:p>
            <a:pPr marL="0" lvl="0" indent="0">
              <a:buNone/>
            </a:pPr>
            <a:endParaRPr lang="pl-PL" sz="3400" b="1" dirty="0"/>
          </a:p>
          <a:p>
            <a:pPr marL="0" indent="0">
              <a:buNone/>
            </a:pPr>
            <a:r>
              <a:rPr lang="pl-PL" sz="3400" b="1" dirty="0"/>
              <a:t>	*** </a:t>
            </a:r>
            <a:r>
              <a:rPr lang="en-GB" sz="3400" dirty="0"/>
              <a:t>If your supervisor </a:t>
            </a:r>
            <a:r>
              <a:rPr lang="en-GB" sz="3400" u="sng" dirty="0"/>
              <a:t>does NOT have a personal stamp</a:t>
            </a:r>
            <a:r>
              <a:rPr lang="pl-PL" sz="3400" u="sng" dirty="0"/>
              <a:t> </a:t>
            </a:r>
            <a:r>
              <a:rPr lang="pl-PL" sz="3400" dirty="0">
                <a:sym typeface="Wingdings" panose="05000000000000000000" pitchFamily="2" charset="2"/>
              </a:rPr>
              <a:t> </a:t>
            </a:r>
            <a:r>
              <a:rPr lang="pl-PL" sz="3400" u="sng" dirty="0" err="1">
                <a:sym typeface="Wingdings" panose="05000000000000000000" pitchFamily="2" charset="2"/>
              </a:rPr>
              <a:t>institution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stamp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can</a:t>
            </a:r>
            <a:r>
              <a:rPr lang="pl-PL" sz="3400" u="sng" dirty="0">
                <a:sym typeface="Wingdings" panose="05000000000000000000" pitchFamily="2" charset="2"/>
              </a:rPr>
              <a:t> be </a:t>
            </a:r>
            <a:r>
              <a:rPr lang="pl-PL" sz="3400" u="sng" dirty="0" err="1">
                <a:sym typeface="Wingdings" panose="05000000000000000000" pitchFamily="2" charset="2"/>
              </a:rPr>
              <a:t>used</a:t>
            </a:r>
            <a:r>
              <a:rPr lang="pl-PL" sz="3400" u="sng" dirty="0">
                <a:sym typeface="Wingdings" panose="05000000000000000000" pitchFamily="2" charset="2"/>
              </a:rPr>
              <a:t> + </a:t>
            </a:r>
            <a:r>
              <a:rPr lang="pl-PL" sz="3400" u="sng" dirty="0" err="1">
                <a:sym typeface="Wingdings" panose="05000000000000000000" pitchFamily="2" charset="2"/>
              </a:rPr>
              <a:t>your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supervisor’s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name</a:t>
            </a:r>
            <a:r>
              <a:rPr lang="pl-PL" sz="3400" u="sng" dirty="0">
                <a:sym typeface="Wingdings" panose="05000000000000000000" pitchFamily="2" charset="2"/>
              </a:rPr>
              <a:t>, </a:t>
            </a:r>
            <a:r>
              <a:rPr lang="pl-PL" sz="3400" u="sng" dirty="0" err="1">
                <a:sym typeface="Wingdings" panose="05000000000000000000" pitchFamily="2" charset="2"/>
              </a:rPr>
              <a:t>surname</a:t>
            </a:r>
            <a:r>
              <a:rPr lang="pl-PL" sz="3400" u="sng" dirty="0">
                <a:sym typeface="Wingdings" panose="05000000000000000000" pitchFamily="2" charset="2"/>
              </a:rPr>
              <a:t> in </a:t>
            </a:r>
            <a:r>
              <a:rPr lang="pl-PL" sz="3400" u="sng" dirty="0" err="1">
                <a:sym typeface="Wingdings" panose="05000000000000000000" pitchFamily="2" charset="2"/>
              </a:rPr>
              <a:t>capital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letters</a:t>
            </a:r>
            <a:r>
              <a:rPr lang="pl-PL" sz="3400" u="sng" dirty="0">
                <a:sym typeface="Wingdings" panose="05000000000000000000" pitchFamily="2" charset="2"/>
              </a:rPr>
              <a:t> and </a:t>
            </a:r>
            <a:r>
              <a:rPr lang="pl-PL" sz="3400" u="sng" dirty="0" err="1">
                <a:sym typeface="Wingdings" panose="05000000000000000000" pitchFamily="2" charset="2"/>
              </a:rPr>
              <a:t>license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number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at</a:t>
            </a:r>
            <a:r>
              <a:rPr lang="pl-PL" sz="3400" u="sng" dirty="0">
                <a:sym typeface="Wingdings" panose="05000000000000000000" pitchFamily="2" charset="2"/>
              </a:rPr>
              <a:t> the </a:t>
            </a:r>
            <a:r>
              <a:rPr lang="pl-PL" sz="3400" u="sng" dirty="0" err="1">
                <a:sym typeface="Wingdings" panose="05000000000000000000" pitchFamily="2" charset="2"/>
              </a:rPr>
              <a:t>bottom</a:t>
            </a:r>
            <a:r>
              <a:rPr lang="pl-PL" sz="3400" u="sng" dirty="0">
                <a:sym typeface="Wingdings" panose="05000000000000000000" pitchFamily="2" charset="2"/>
              </a:rPr>
              <a:t> of </a:t>
            </a:r>
            <a:r>
              <a:rPr lang="pl-PL" sz="3400" u="sng" dirty="0" err="1">
                <a:sym typeface="Wingdings" panose="05000000000000000000" pitchFamily="2" charset="2"/>
              </a:rPr>
              <a:t>each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pl-PL" sz="3400" u="sng" dirty="0" err="1">
                <a:sym typeface="Wingdings" panose="05000000000000000000" pitchFamily="2" charset="2"/>
              </a:rPr>
              <a:t>page</a:t>
            </a:r>
            <a:r>
              <a:rPr lang="pl-PL" sz="3400" u="sng" dirty="0">
                <a:sym typeface="Wingdings" panose="05000000000000000000" pitchFamily="2" charset="2"/>
              </a:rPr>
              <a:t> </a:t>
            </a:r>
            <a:r>
              <a:rPr lang="en-GB" sz="3400" dirty="0"/>
              <a:t>(if they do not agree to provide it, include their work email address or phone number instead)</a:t>
            </a:r>
            <a:endParaRPr lang="pl-PL" sz="3400" dirty="0"/>
          </a:p>
          <a:p>
            <a:pPr marL="0" lvl="0" indent="0">
              <a:buNone/>
            </a:pPr>
            <a:endParaRPr lang="pl-PL" sz="3400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5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25F64-6AEB-4A22-89FB-E7EAA9DF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DOCUMENTS: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D0386B-6308-43CB-A7D9-380EB3180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679583" cy="331012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l-PL" dirty="0" err="1"/>
              <a:t>Practical</a:t>
            </a:r>
            <a:r>
              <a:rPr lang="pl-PL" dirty="0"/>
              <a:t> </a:t>
            </a:r>
            <a:r>
              <a:rPr lang="pl-PL" dirty="0" err="1"/>
              <a:t>Clinical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 err="1"/>
              <a:t>Clerkship</a:t>
            </a:r>
            <a:r>
              <a:rPr lang="pl-PL" dirty="0"/>
              <a:t> Log</a:t>
            </a: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92508BF-8018-4E60-B33A-69F4216D1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8708" y="2560320"/>
            <a:ext cx="6908800" cy="3310128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u="sng" dirty="0">
                <a:sym typeface="Wingdings" panose="05000000000000000000" pitchFamily="2" charset="2"/>
              </a:rPr>
              <a:t>INFORMATION OF CREDITING THE MODULE </a:t>
            </a:r>
            <a:r>
              <a:rPr lang="pl-PL" dirty="0">
                <a:sym typeface="Wingdings" panose="05000000000000000000" pitchFamily="2" charset="2"/>
              </a:rPr>
              <a:t>(</a:t>
            </a:r>
            <a:r>
              <a:rPr lang="pl-PL" dirty="0" err="1">
                <a:sym typeface="Wingdings" panose="05000000000000000000" pitchFamily="2" charset="2"/>
              </a:rPr>
              <a:t>last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page</a:t>
            </a:r>
            <a:r>
              <a:rPr lang="pl-PL" dirty="0">
                <a:sym typeface="Wingdings" panose="05000000000000000000" pitchFamily="2" charset="2"/>
              </a:rPr>
              <a:t> of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course</a:t>
            </a:r>
            <a:r>
              <a:rPr lang="pl-PL" dirty="0">
                <a:sym typeface="Wingdings" panose="05000000000000000000" pitchFamily="2" charset="2"/>
              </a:rPr>
              <a:t>) – </a:t>
            </a:r>
            <a:r>
              <a:rPr lang="pl-PL" dirty="0" err="1">
                <a:sym typeface="Wingdings" panose="05000000000000000000" pitchFamily="2" charset="2"/>
              </a:rPr>
              <a:t>your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supervisor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must</a:t>
            </a:r>
            <a:r>
              <a:rPr lang="pl-PL" dirty="0">
                <a:sym typeface="Wingdings" panose="05000000000000000000" pitchFamily="2" charset="2"/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err="1">
                <a:sym typeface="Wingdings" panose="05000000000000000000" pitchFamily="2" charset="2"/>
              </a:rPr>
              <a:t>put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name</a:t>
            </a:r>
            <a:r>
              <a:rPr lang="pl-PL" dirty="0">
                <a:sym typeface="Wingdings" panose="05000000000000000000" pitchFamily="2" charset="2"/>
              </a:rPr>
              <a:t>, </a:t>
            </a:r>
            <a:r>
              <a:rPr lang="pl-PL" dirty="0" err="1">
                <a:sym typeface="Wingdings" panose="05000000000000000000" pitchFamily="2" charset="2"/>
              </a:rPr>
              <a:t>address</a:t>
            </a:r>
            <a:r>
              <a:rPr lang="pl-PL" dirty="0">
                <a:sym typeface="Wingdings" panose="05000000000000000000" pitchFamily="2" charset="2"/>
              </a:rPr>
              <a:t> and </a:t>
            </a:r>
            <a:r>
              <a:rPr lang="pl-PL" dirty="0" err="1">
                <a:sym typeface="Wingdings" panose="05000000000000000000" pitchFamily="2" charset="2"/>
              </a:rPr>
              <a:t>stamp</a:t>
            </a:r>
            <a:r>
              <a:rPr lang="pl-PL" dirty="0">
                <a:sym typeface="Wingdings" panose="05000000000000000000" pitchFamily="2" charset="2"/>
              </a:rPr>
              <a:t> of a </a:t>
            </a:r>
            <a:r>
              <a:rPr lang="pl-PL" dirty="0" err="1">
                <a:sym typeface="Wingdings" panose="05000000000000000000" pitchFamily="2" charset="2"/>
              </a:rPr>
              <a:t>medical</a:t>
            </a:r>
            <a:r>
              <a:rPr lang="pl-PL" dirty="0">
                <a:sym typeface="Wingdings" panose="05000000000000000000" pitchFamily="2" charset="2"/>
              </a:rPr>
              <a:t> unit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ym typeface="Wingdings" panose="05000000000000000000" pitchFamily="2" charset="2"/>
              </a:rPr>
              <a:t>form of </a:t>
            </a:r>
            <a:r>
              <a:rPr lang="pl-PL" dirty="0" err="1">
                <a:sym typeface="Wingdings" panose="05000000000000000000" pitchFamily="2" charset="2"/>
              </a:rPr>
              <a:t>crediting</a:t>
            </a:r>
            <a:r>
              <a:rPr lang="pl-PL" dirty="0">
                <a:sym typeface="Wingdings" panose="05000000000000000000" pitchFamily="2" charset="2"/>
              </a:rPr>
              <a:t>: </a:t>
            </a:r>
            <a:r>
              <a:rPr lang="pl-PL" dirty="0" err="1">
                <a:sym typeface="Wingdings" panose="05000000000000000000" pitchFamily="2" charset="2"/>
              </a:rPr>
              <a:t>e.g</a:t>
            </a:r>
            <a:r>
              <a:rPr lang="pl-PL" dirty="0">
                <a:sym typeface="Wingdings" panose="05000000000000000000" pitchFamily="2" charset="2"/>
              </a:rPr>
              <a:t>. </a:t>
            </a:r>
            <a:r>
              <a:rPr lang="pl-PL" dirty="0" err="1">
                <a:sym typeface="Wingdings" panose="05000000000000000000" pitchFamily="2" charset="2"/>
              </a:rPr>
              <a:t>practical</a:t>
            </a:r>
            <a:r>
              <a:rPr lang="pl-PL" dirty="0">
                <a:sym typeface="Wingdings" panose="05000000000000000000" pitchFamily="2" charset="2"/>
              </a:rPr>
              <a:t> performance,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ym typeface="Wingdings" panose="05000000000000000000" pitchFamily="2" charset="2"/>
              </a:rPr>
              <a:t>grade</a:t>
            </a:r>
            <a:r>
              <a:rPr lang="pl-PL" dirty="0">
                <a:sym typeface="Wingdings" panose="05000000000000000000" pitchFamily="2" charset="2"/>
              </a:rPr>
              <a:t>: </a:t>
            </a:r>
            <a:r>
              <a:rPr lang="en-GB" dirty="0"/>
              <a:t>grading scale is </a:t>
            </a:r>
            <a:r>
              <a:rPr lang="en-GB" b="1" dirty="0"/>
              <a:t>2 – 5 </a:t>
            </a:r>
            <a:r>
              <a:rPr lang="en-GB" dirty="0"/>
              <a:t>where </a:t>
            </a:r>
            <a:r>
              <a:rPr lang="en-GB" b="1" dirty="0"/>
              <a:t>‘2’ is ‘fail’ and ‘5’ is the highest </a:t>
            </a:r>
            <a:r>
              <a:rPr lang="en-GB" dirty="0"/>
              <a:t>grade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err="1">
                <a:sym typeface="Wingdings" panose="05000000000000000000" pitchFamily="2" charset="2"/>
              </a:rPr>
              <a:t>date</a:t>
            </a:r>
            <a:r>
              <a:rPr lang="pl-PL" dirty="0">
                <a:sym typeface="Wingdings" panose="05000000000000000000" pitchFamily="2" charset="2"/>
              </a:rPr>
              <a:t>: of </a:t>
            </a:r>
            <a:r>
              <a:rPr lang="pl-PL" dirty="0" err="1">
                <a:sym typeface="Wingdings" panose="05000000000000000000" pitchFamily="2" charset="2"/>
              </a:rPr>
              <a:t>finishing</a:t>
            </a:r>
            <a:r>
              <a:rPr lang="pl-PL" dirty="0">
                <a:sym typeface="Wingdings" panose="05000000000000000000" pitchFamily="2" charset="2"/>
              </a:rPr>
              <a:t> the </a:t>
            </a:r>
            <a:r>
              <a:rPr lang="pl-PL" dirty="0" err="1">
                <a:sym typeface="Wingdings" panose="05000000000000000000" pitchFamily="2" charset="2"/>
              </a:rPr>
              <a:t>course</a:t>
            </a:r>
            <a:endParaRPr lang="pl-PL" dirty="0">
              <a:sym typeface="Wingdings" panose="05000000000000000000" pitchFamily="2" charset="2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err="1">
                <a:sym typeface="Wingdings" panose="05000000000000000000" pitchFamily="2" charset="2"/>
              </a:rPr>
              <a:t>name</a:t>
            </a:r>
            <a:r>
              <a:rPr lang="pl-PL" dirty="0">
                <a:sym typeface="Wingdings" panose="05000000000000000000" pitchFamily="2" charset="2"/>
              </a:rPr>
              <a:t>, </a:t>
            </a:r>
            <a:r>
              <a:rPr lang="pl-PL" dirty="0" err="1">
                <a:sym typeface="Wingdings" panose="05000000000000000000" pitchFamily="2" charset="2"/>
              </a:rPr>
              <a:t>address</a:t>
            </a:r>
            <a:r>
              <a:rPr lang="pl-PL" dirty="0">
                <a:sym typeface="Wingdings" panose="05000000000000000000" pitchFamily="2" charset="2"/>
              </a:rPr>
              <a:t> and </a:t>
            </a:r>
            <a:r>
              <a:rPr lang="pl-PL" dirty="0" err="1">
                <a:sym typeface="Wingdings" panose="05000000000000000000" pitchFamily="2" charset="2"/>
              </a:rPr>
              <a:t>stamp</a:t>
            </a:r>
            <a:r>
              <a:rPr lang="pl-PL" dirty="0">
                <a:sym typeface="Wingdings" panose="05000000000000000000" pitchFamily="2" charset="2"/>
              </a:rPr>
              <a:t> of a person </a:t>
            </a:r>
            <a:r>
              <a:rPr lang="pl-PL" dirty="0" err="1">
                <a:sym typeface="Wingdings" panose="05000000000000000000" pitchFamily="2" charset="2"/>
              </a:rPr>
              <a:t>representing</a:t>
            </a:r>
            <a:r>
              <a:rPr lang="pl-PL" dirty="0">
                <a:sym typeface="Wingdings" panose="05000000000000000000" pitchFamily="2" charset="2"/>
              </a:rPr>
              <a:t> the Medical unit  </a:t>
            </a:r>
            <a:r>
              <a:rPr lang="pl-PL" dirty="0" err="1">
                <a:sym typeface="Wingdings" panose="05000000000000000000" pitchFamily="2" charset="2"/>
              </a:rPr>
              <a:t>doesn’t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have</a:t>
            </a:r>
            <a:r>
              <a:rPr lang="pl-PL" dirty="0">
                <a:sym typeface="Wingdings" panose="05000000000000000000" pitchFamily="2" charset="2"/>
              </a:rPr>
              <a:t> to be the same person </a:t>
            </a:r>
            <a:r>
              <a:rPr lang="pl-PL" dirty="0" err="1">
                <a:sym typeface="Wingdings" panose="05000000000000000000" pitchFamily="2" charset="2"/>
              </a:rPr>
              <a:t>who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signed</a:t>
            </a:r>
            <a:r>
              <a:rPr lang="pl-PL" dirty="0">
                <a:sym typeface="Wingdings" panose="05000000000000000000" pitchFamily="2" charset="2"/>
              </a:rPr>
              <a:t> the </a:t>
            </a:r>
            <a:r>
              <a:rPr lang="pl-PL" dirty="0" err="1">
                <a:sym typeface="Wingdings" panose="05000000000000000000" pitchFamily="2" charset="2"/>
              </a:rPr>
              <a:t>agreement</a:t>
            </a:r>
            <a:endParaRPr lang="pl-PL" dirty="0">
              <a:sym typeface="Wingdings" panose="05000000000000000000" pitchFamily="2" charset="2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pl-PL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pl-PL" dirty="0"/>
              <a:t>***</a:t>
            </a:r>
            <a:r>
              <a:rPr lang="en-GB" dirty="0"/>
              <a:t>If your supervisor </a:t>
            </a:r>
            <a:r>
              <a:rPr lang="en-GB" u="sng" dirty="0"/>
              <a:t>does NOT have a personal </a:t>
            </a:r>
            <a:r>
              <a:rPr lang="en-GB" u="sng" dirty="0" err="1"/>
              <a:t>stam</a:t>
            </a:r>
            <a:r>
              <a:rPr lang="pl-PL" u="sng" dirty="0"/>
              <a:t>p - </a:t>
            </a:r>
            <a:r>
              <a:rPr lang="pl-PL" u="sng" dirty="0" err="1">
                <a:sym typeface="Wingdings" panose="05000000000000000000" pitchFamily="2" charset="2"/>
              </a:rPr>
              <a:t>institution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pl-PL" u="sng" dirty="0" err="1">
                <a:sym typeface="Wingdings" panose="05000000000000000000" pitchFamily="2" charset="2"/>
              </a:rPr>
              <a:t>stamp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pl-PL" u="sng" dirty="0" err="1">
                <a:sym typeface="Wingdings" panose="05000000000000000000" pitchFamily="2" charset="2"/>
              </a:rPr>
              <a:t>can</a:t>
            </a:r>
            <a:r>
              <a:rPr lang="pl-PL" u="sng" dirty="0">
                <a:sym typeface="Wingdings" panose="05000000000000000000" pitchFamily="2" charset="2"/>
              </a:rPr>
              <a:t> be </a:t>
            </a:r>
            <a:r>
              <a:rPr lang="pl-PL" u="sng" dirty="0" err="1">
                <a:sym typeface="Wingdings" panose="05000000000000000000" pitchFamily="2" charset="2"/>
              </a:rPr>
              <a:t>used</a:t>
            </a:r>
            <a:r>
              <a:rPr lang="pl-PL" u="sng" dirty="0">
                <a:sym typeface="Wingdings" panose="05000000000000000000" pitchFamily="2" charset="2"/>
              </a:rPr>
              <a:t> + </a:t>
            </a:r>
            <a:r>
              <a:rPr lang="pl-PL" u="sng" dirty="0" err="1">
                <a:sym typeface="Wingdings" panose="05000000000000000000" pitchFamily="2" charset="2"/>
              </a:rPr>
              <a:t>your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pl-PL" u="sng" dirty="0" err="1">
                <a:sym typeface="Wingdings" panose="05000000000000000000" pitchFamily="2" charset="2"/>
              </a:rPr>
              <a:t>supervisor’s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pl-PL" u="sng" dirty="0" err="1">
                <a:sym typeface="Wingdings" panose="05000000000000000000" pitchFamily="2" charset="2"/>
              </a:rPr>
              <a:t>name</a:t>
            </a:r>
            <a:r>
              <a:rPr lang="pl-PL" u="sng" dirty="0">
                <a:sym typeface="Wingdings" panose="05000000000000000000" pitchFamily="2" charset="2"/>
              </a:rPr>
              <a:t>, </a:t>
            </a:r>
            <a:r>
              <a:rPr lang="pl-PL" u="sng" dirty="0" err="1">
                <a:sym typeface="Wingdings" panose="05000000000000000000" pitchFamily="2" charset="2"/>
              </a:rPr>
              <a:t>surname</a:t>
            </a:r>
            <a:r>
              <a:rPr lang="pl-PL" u="sng" dirty="0">
                <a:sym typeface="Wingdings" panose="05000000000000000000" pitchFamily="2" charset="2"/>
              </a:rPr>
              <a:t> in </a:t>
            </a:r>
            <a:r>
              <a:rPr lang="pl-PL" u="sng" dirty="0" err="1">
                <a:sym typeface="Wingdings" panose="05000000000000000000" pitchFamily="2" charset="2"/>
              </a:rPr>
              <a:t>capital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pl-PL" u="sng" dirty="0" err="1">
                <a:sym typeface="Wingdings" panose="05000000000000000000" pitchFamily="2" charset="2"/>
              </a:rPr>
              <a:t>letters</a:t>
            </a:r>
            <a:r>
              <a:rPr lang="pl-PL" u="sng" dirty="0">
                <a:sym typeface="Wingdings" panose="05000000000000000000" pitchFamily="2" charset="2"/>
              </a:rPr>
              <a:t> and </a:t>
            </a:r>
            <a:r>
              <a:rPr lang="pl-PL" u="sng" dirty="0" err="1">
                <a:sym typeface="Wingdings" panose="05000000000000000000" pitchFamily="2" charset="2"/>
              </a:rPr>
              <a:t>license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pl-PL" u="sng" dirty="0" err="1">
                <a:sym typeface="Wingdings" panose="05000000000000000000" pitchFamily="2" charset="2"/>
              </a:rPr>
              <a:t>number</a:t>
            </a:r>
            <a:r>
              <a:rPr lang="pl-PL" u="sng" dirty="0">
                <a:sym typeface="Wingdings" panose="05000000000000000000" pitchFamily="2" charset="2"/>
              </a:rPr>
              <a:t> </a:t>
            </a:r>
            <a:r>
              <a:rPr lang="en-GB" dirty="0"/>
              <a:t>(if they do not agree to provide it, include their work email address or phone number instead)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580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43ACE45B-F69E-4FAB-B808-47440145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DOCUMENTS:</a:t>
            </a:r>
            <a:endParaRPr lang="pl-PL" sz="3200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162870D3-BFB9-427B-990E-E70796C7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749921" cy="3310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l-PL" dirty="0" err="1"/>
              <a:t>Practical</a:t>
            </a:r>
            <a:r>
              <a:rPr lang="pl-PL" dirty="0"/>
              <a:t> </a:t>
            </a:r>
            <a:r>
              <a:rPr lang="pl-PL" dirty="0" err="1"/>
              <a:t>Clinical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 err="1"/>
              <a:t>Clerkship</a:t>
            </a:r>
            <a:r>
              <a:rPr lang="pl-PL" dirty="0"/>
              <a:t> Log</a:t>
            </a:r>
          </a:p>
          <a:p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4DAAEA5-A420-4C47-B62F-D5D700539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9815" y="2560320"/>
            <a:ext cx="6319833" cy="33101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if it is </a:t>
            </a:r>
            <a:r>
              <a:rPr lang="en-GB" b="1" dirty="0"/>
              <a:t>not possible to perform the medical procedure yourself</a:t>
            </a:r>
            <a:r>
              <a:rPr lang="en-GB" dirty="0"/>
              <a:t>, it might be accepted on condition you attend and observe the </a:t>
            </a:r>
            <a:r>
              <a:rPr lang="en-GB" dirty="0" err="1"/>
              <a:t>procedur</a:t>
            </a:r>
            <a:r>
              <a:rPr lang="pl-PL" dirty="0"/>
              <a:t>e;</a:t>
            </a:r>
            <a:r>
              <a:rPr lang="en-GB" dirty="0"/>
              <a:t> </a:t>
            </a:r>
            <a:r>
              <a:rPr lang="pl-PL" dirty="0"/>
              <a:t>t</a:t>
            </a:r>
            <a:r>
              <a:rPr lang="en-GB" dirty="0"/>
              <a:t>he supervisor shall put </a:t>
            </a:r>
            <a:r>
              <a:rPr lang="en-GB" b="1" dirty="0"/>
              <a:t>‘attended and observed’ </a:t>
            </a:r>
            <a:r>
              <a:rPr lang="en-GB" dirty="0"/>
              <a:t>in a given table cell and </a:t>
            </a:r>
            <a:r>
              <a:rPr lang="en-GB" b="1" dirty="0"/>
              <a:t>sign it</a:t>
            </a:r>
            <a:endParaRPr lang="pl-PL" b="1" dirty="0"/>
          </a:p>
          <a:p>
            <a:r>
              <a:rPr lang="en-GB" dirty="0"/>
              <a:t> </a:t>
            </a:r>
            <a:r>
              <a:rPr lang="pl-PL" dirty="0" err="1"/>
              <a:t>if</a:t>
            </a:r>
            <a:r>
              <a:rPr lang="pl-PL" dirty="0"/>
              <a:t> the </a:t>
            </a:r>
            <a:r>
              <a:rPr lang="pl-PL" dirty="0" err="1"/>
              <a:t>above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b="1" dirty="0"/>
              <a:t>not </a:t>
            </a:r>
            <a:r>
              <a:rPr lang="pl-PL" b="1" dirty="0" err="1"/>
              <a:t>possible</a:t>
            </a:r>
            <a:r>
              <a:rPr lang="pl-PL" dirty="0"/>
              <a:t>,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b="1" dirty="0"/>
              <a:t>do </a:t>
            </a:r>
            <a:r>
              <a:rPr lang="pl-PL" b="1" dirty="0" err="1"/>
              <a:t>outstanding</a:t>
            </a:r>
            <a:r>
              <a:rPr lang="pl-PL" b="1" dirty="0"/>
              <a:t> </a:t>
            </a:r>
            <a:r>
              <a:rPr lang="pl-PL" b="1" dirty="0" err="1"/>
              <a:t>procedures</a:t>
            </a:r>
            <a:r>
              <a:rPr lang="pl-PL" b="1" dirty="0"/>
              <a:t> in the Centre for Medical </a:t>
            </a:r>
            <a:r>
              <a:rPr lang="pl-PL" b="1" dirty="0" err="1"/>
              <a:t>Simulation</a:t>
            </a:r>
            <a:r>
              <a:rPr lang="pl-PL" b="1" dirty="0"/>
              <a:t> in Bydgoszcz </a:t>
            </a:r>
            <a:r>
              <a:rPr lang="pl-PL" b="1" u="sng" dirty="0"/>
              <a:t>upon </a:t>
            </a:r>
            <a:r>
              <a:rPr lang="pl-PL" b="1" u="sng" dirty="0" err="1"/>
              <a:t>prior</a:t>
            </a:r>
            <a:r>
              <a:rPr lang="pl-PL" b="1" u="sng" dirty="0"/>
              <a:t> </a:t>
            </a:r>
            <a:r>
              <a:rPr lang="pl-PL" b="1" u="sng" dirty="0" err="1"/>
              <a:t>arrangements</a:t>
            </a:r>
            <a:endParaRPr lang="pl-PL" b="1" u="sng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456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D782BE6-52A6-45BB-A5D4-BA6B8A04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</a:t>
            </a:r>
            <a:r>
              <a:rPr lang="pl-PL" sz="3200" b="1" dirty="0"/>
              <a:t>RGANISATION OF THE ACADEMIC YEAR FOR 6TH YEAR ED STUDENTS IN </a:t>
            </a:r>
            <a:r>
              <a:rPr lang="en-US" sz="3200" b="1" dirty="0"/>
              <a:t>2026/2027</a:t>
            </a:r>
            <a:endParaRPr lang="pl-PL" sz="32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325AE11-8BCA-4B8D-82B4-0A7F8FFDB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97552" cy="3310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u="sng" dirty="0"/>
              <a:t>Winter </a:t>
            </a:r>
            <a:r>
              <a:rPr lang="pl-PL" b="1" u="sng" dirty="0" err="1"/>
              <a:t>semester</a:t>
            </a:r>
            <a:r>
              <a:rPr lang="pl-PL" b="1" u="sng" dirty="0"/>
              <a:t> (15 </a:t>
            </a:r>
            <a:r>
              <a:rPr lang="pl-PL" b="1" u="sng" dirty="0" err="1"/>
              <a:t>weeks</a:t>
            </a:r>
            <a:r>
              <a:rPr lang="pl-PL" b="1" u="sng" dirty="0"/>
              <a:t>)</a:t>
            </a:r>
            <a:endParaRPr lang="pl-PL" dirty="0"/>
          </a:p>
          <a:p>
            <a:pPr marL="0" indent="0">
              <a:buNone/>
            </a:pPr>
            <a:r>
              <a:rPr lang="pl-PL" b="1" dirty="0" err="1"/>
              <a:t>Classes</a:t>
            </a:r>
            <a:r>
              <a:rPr lang="pl-PL" b="1" dirty="0"/>
              <a:t>: </a:t>
            </a:r>
            <a:endParaRPr lang="pl-PL" dirty="0"/>
          </a:p>
          <a:p>
            <a:pPr marL="0" indent="0">
              <a:buNone/>
            </a:pPr>
            <a:r>
              <a:rPr lang="en-US" u="sng" dirty="0"/>
              <a:t>7th September 2026 - 4th January 2027</a:t>
            </a:r>
            <a:endParaRPr lang="pl-PL" u="sng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b="1" dirty="0"/>
              <a:t>Days free from classes: </a:t>
            </a:r>
            <a:endParaRPr lang="pl-PL" dirty="0"/>
          </a:p>
          <a:p>
            <a:r>
              <a:rPr lang="en-US" dirty="0"/>
              <a:t>11th November 2026; </a:t>
            </a:r>
            <a:endParaRPr lang="pl-PL" dirty="0"/>
          </a:p>
          <a:p>
            <a:r>
              <a:rPr lang="en-US" dirty="0"/>
              <a:t>21th December 2026 </a:t>
            </a:r>
            <a:r>
              <a:rPr lang="pl-PL" dirty="0"/>
              <a:t>-</a:t>
            </a:r>
            <a:r>
              <a:rPr lang="en-US" dirty="0"/>
              <a:t> 1st January 2027</a:t>
            </a:r>
            <a:r>
              <a:rPr lang="pl-PL" dirty="0"/>
              <a:t> - </a:t>
            </a:r>
            <a:r>
              <a:rPr lang="en-US" dirty="0"/>
              <a:t>Christmas break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21931A-BDB7-4646-8AED-13BDAB925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97552" cy="3310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u="sng" dirty="0" err="1"/>
              <a:t>Summer</a:t>
            </a:r>
            <a:r>
              <a:rPr lang="pl-PL" b="1" u="sng" dirty="0"/>
              <a:t> </a:t>
            </a:r>
            <a:r>
              <a:rPr lang="pl-PL" b="1" u="sng" dirty="0" err="1"/>
              <a:t>semester</a:t>
            </a:r>
            <a:r>
              <a:rPr lang="pl-PL" b="1" u="sng" dirty="0"/>
              <a:t> (15 </a:t>
            </a:r>
            <a:r>
              <a:rPr lang="pl-PL" b="1" u="sng" dirty="0" err="1"/>
              <a:t>weeks</a:t>
            </a:r>
            <a:r>
              <a:rPr lang="pl-PL" b="1" u="sng" dirty="0"/>
              <a:t>)</a:t>
            </a:r>
            <a:endParaRPr lang="pl-PL" dirty="0"/>
          </a:p>
          <a:p>
            <a:pPr marL="0" indent="0">
              <a:buNone/>
            </a:pPr>
            <a:r>
              <a:rPr lang="pl-PL" b="1" dirty="0" err="1"/>
              <a:t>Classes</a:t>
            </a:r>
            <a:r>
              <a:rPr lang="pl-PL" b="1" dirty="0"/>
              <a:t>: </a:t>
            </a:r>
            <a:endParaRPr lang="pl-PL" dirty="0"/>
          </a:p>
          <a:p>
            <a:pPr marL="0" indent="0">
              <a:buNone/>
            </a:pPr>
            <a:r>
              <a:rPr lang="en-US" u="sng" dirty="0"/>
              <a:t>5th January 2027 - 26th April 2027</a:t>
            </a: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en-US" b="1" dirty="0"/>
              <a:t>Days free from classes:</a:t>
            </a:r>
            <a:r>
              <a:rPr lang="en-US" dirty="0"/>
              <a:t> </a:t>
            </a:r>
            <a:endParaRPr lang="pl-PL" dirty="0"/>
          </a:p>
          <a:p>
            <a:r>
              <a:rPr lang="en-US" dirty="0"/>
              <a:t>6th January 2027, </a:t>
            </a:r>
            <a:endParaRPr lang="pl-PL" dirty="0"/>
          </a:p>
          <a:p>
            <a:r>
              <a:rPr lang="en-US" dirty="0"/>
              <a:t>25th March - 30th March - Easter break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4921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853</TotalTime>
  <Words>978</Words>
  <Application>Microsoft Office PowerPoint</Application>
  <PresentationFormat>Panoramiczny</PresentationFormat>
  <Paragraphs>95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Organiczny</vt:lpstr>
      <vt:lpstr>6th year clerkship</vt:lpstr>
      <vt:lpstr>IMPORTANT DATES: 22nd May 2026– declarations if you do 6th year courses  in Bydgoszcz or abroad  or only some of them here and some in different country  (E-MAIL please) </vt:lpstr>
      <vt:lpstr>DOCUMENTS:</vt:lpstr>
      <vt:lpstr>TIME FRAME FOR 6TH YEAR COURSES</vt:lpstr>
      <vt:lpstr>DOCUMENTS:</vt:lpstr>
      <vt:lpstr>DOCUMENTS:</vt:lpstr>
      <vt:lpstr>DOCUMENTS:</vt:lpstr>
      <vt:lpstr>DOCUMENTS:</vt:lpstr>
      <vt:lpstr>ORGANISATION OF THE ACADEMIC YEAR FOR 6TH YEAR ED STUDENTS IN 2026/2027</vt:lpstr>
      <vt:lpstr>Where you can find all the above documents and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year clerkship</dc:title>
  <dc:creator>Kamila Piekarska</dc:creator>
  <cp:lastModifiedBy>Aleksandra Filińska</cp:lastModifiedBy>
  <cp:revision>40</cp:revision>
  <dcterms:created xsi:type="dcterms:W3CDTF">2026-05-11T10:33:06Z</dcterms:created>
  <dcterms:modified xsi:type="dcterms:W3CDTF">2026-05-15T08:08:32Z</dcterms:modified>
</cp:coreProperties>
</file>